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47.xml.rels" ContentType="application/vnd.openxmlformats-package.relationships+xml"/>
  <Override PartName="/ppt/notesSlides/_rels/notesSlide43.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34.xml.rels" ContentType="application/vnd.openxmlformats-package.relationships+xml"/>
  <Override PartName="/ppt/notesSlides/_rels/notesSlide8.xml.rels" ContentType="application/vnd.openxmlformats-package.relationships+xml"/>
  <Override PartName="/ppt/notesSlides/_rels/notesSlide31.xml.rels" ContentType="application/vnd.openxmlformats-package.relationships+xml"/>
  <Override PartName="/ppt/notesSlides/_rels/notesSlide46.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slide47.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79.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73.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76.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20.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83.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57.png" ContentType="image/png"/>
  <Override PartName="/ppt/media/image156.png" ContentType="image/png"/>
  <Override PartName="/ppt/media/image154.png" ContentType="image/png"/>
  <Override PartName="/ppt/media/image161.png" ContentType="image/png"/>
  <Override PartName="/ppt/media/image153.png" ContentType="image/png"/>
  <Override PartName="/ppt/media/image150.png" ContentType="image/png"/>
  <Override PartName="/ppt/media/image149.png" ContentType="image/png"/>
  <Override PartName="/ppt/media/image147.png" ContentType="image/png"/>
  <Override PartName="/ppt/media/image145.png" ContentType="image/png"/>
  <Override PartName="/ppt/media/image144.png" ContentType="image/png"/>
  <Override PartName="/ppt/media/image142.png" ContentType="image/png"/>
  <Override PartName="/ppt/media/image141.png" ContentType="image/png"/>
  <Override PartName="/ppt/media/image140.png" ContentType="image/png"/>
  <Override PartName="/ppt/media/image137.png" ContentType="image/png"/>
  <Override PartName="/ppt/media/image135.png" ContentType="image/png"/>
  <Override PartName="/ppt/media/image134.png" ContentType="image/png"/>
  <Override PartName="/ppt/media/image130.png" ContentType="image/png"/>
  <Override PartName="/ppt/media/image124.png" ContentType="image/png"/>
  <Override PartName="/ppt/media/image121.png" ContentType="image/png"/>
  <Override PartName="/ppt/media/image120.png" ContentType="image/png"/>
  <Override PartName="/ppt/media/image119.png" ContentType="image/png"/>
  <Override PartName="/ppt/media/image123.png" ContentType="image/png"/>
  <Override PartName="/ppt/media/image116.png" ContentType="image/png"/>
  <Override PartName="/ppt/media/image114.png" ContentType="image/png"/>
  <Override PartName="/ppt/media/image112.png" ContentType="image/png"/>
  <Override PartName="/ppt/media/image111.png" ContentType="image/png"/>
  <Override PartName="/ppt/media/image107.png" ContentType="image/png"/>
  <Override PartName="/ppt/media/image105.png" ContentType="image/png"/>
  <Override PartName="/ppt/media/image102.png" ContentType="image/png"/>
  <Override PartName="/ppt/media/image151.png" ContentType="image/png"/>
  <Override PartName="/ppt/media/image98.png" ContentType="image/png"/>
  <Override PartName="/ppt/media/image96.png" ContentType="image/png"/>
  <Override PartName="/ppt/media/image109.png" ContentType="image/png"/>
  <Override PartName="/ppt/media/image92.png" ContentType="image/png"/>
  <Override PartName="/ppt/media/image91.png" ContentType="image/png"/>
  <Override PartName="/ppt/media/image90.png" ContentType="image/png"/>
  <Override PartName="/ppt/media/image152.png" ContentType="image/png"/>
  <Override PartName="/ppt/media/image88.png" ContentType="image/png"/>
  <Override PartName="/ppt/media/image85.png" ContentType="image/png"/>
  <Override PartName="/ppt/media/image84.png" ContentType="image/png"/>
  <Override PartName="/ppt/media/image103.png" ContentType="image/png"/>
  <Override PartName="/ppt/media/image158.png" ContentType="image/png"/>
  <Override PartName="/ppt/media/image83.png" ContentType="image/png"/>
  <Override PartName="/ppt/media/image155.png" ContentType="image/png"/>
  <Override PartName="/ppt/media/image82.png" ContentType="image/png"/>
  <Override PartName="/ppt/media/image81.png" ContentType="image/png"/>
  <Override PartName="/ppt/media/image79.png" ContentType="image/png"/>
  <Override PartName="/ppt/media/image95.png" ContentType="image/png"/>
  <Override PartName="/ppt/media/image76.png" ContentType="image/png"/>
  <Override PartName="/ppt/media/image74.png" ContentType="image/png"/>
  <Override PartName="/ppt/media/image73.png" ContentType="image/png"/>
  <Override PartName="/ppt/media/image71.png" ContentType="image/png"/>
  <Override PartName="/ppt/media/image138.png" ContentType="image/png"/>
  <Override PartName="/ppt/media/image118.png" ContentType="image/png"/>
  <Override PartName="/ppt/media/image129.png" ContentType="image/png"/>
  <Override PartName="/ppt/media/image68.png" ContentType="image/png"/>
  <Override PartName="/ppt/media/image69.png" ContentType="image/png"/>
  <Override PartName="/ppt/media/image67.png" ContentType="image/png"/>
  <Override PartName="/ppt/media/image66.png" ContentType="image/png"/>
  <Override PartName="/ppt/media/image115.png" ContentType="image/png"/>
  <Override PartName="/ppt/media/image122.png" ContentType="image/png"/>
  <Override PartName="/ppt/media/image65.png" ContentType="image/png"/>
  <Override PartName="/ppt/media/image72.png" ContentType="image/png"/>
  <Override PartName="/ppt/media/image63.png" ContentType="image/png"/>
  <Override PartName="/ppt/media/image60.png" ContentType="image/png"/>
  <Override PartName="/ppt/media/image59.png" ContentType="image/png"/>
  <Override PartName="/ppt/media/image78.png" ContentType="image/png"/>
  <Override PartName="/ppt/media/image58.png" ContentType="image/png"/>
  <Override PartName="/ppt/media/image57.png" ContentType="image/png"/>
  <Override PartName="/ppt/media/image97.png" ContentType="image/png"/>
  <Override PartName="/ppt/media/image61.png" ContentType="image/png"/>
  <Override PartName="/ppt/media/image54.png" ContentType="image/png"/>
  <Override PartName="/ppt/media/image52.png" ContentType="image/png"/>
  <Override PartName="/ppt/media/image86.png" ContentType="image/png"/>
  <Override PartName="/ppt/media/image136.png" ContentType="image/png"/>
  <Override PartName="/ppt/media/image56.png" ContentType="image/png"/>
  <Override PartName="/ppt/media/image51.png" ContentType="image/png"/>
  <Override PartName="/ppt/media/image128.png" ContentType="image/png"/>
  <Override PartName="/ppt/media/image49.png" ContentType="image/png"/>
  <Override PartName="/ppt/media/image89.png" ContentType="image/png"/>
  <Override PartName="/ppt/media/image80.png" ContentType="image/png"/>
  <Override PartName="/ppt/media/image106.png" ContentType="image/png"/>
  <Override PartName="/ppt/media/image162.png" ContentType="image/png"/>
  <Override PartName="/ppt/media/image46.jpeg" ContentType="image/jpeg"/>
  <Override PartName="/ppt/media/image64.png" ContentType="image/png"/>
  <Override PartName="/ppt/media/image45.jpeg" ContentType="image/jpeg"/>
  <Override PartName="/ppt/media/image159.png" ContentType="image/png"/>
  <Override PartName="/ppt/media/image139.png" ContentType="image/png"/>
  <Override PartName="/ppt/media/image44.jpeg" ContentType="image/jpeg"/>
  <Override PartName="/ppt/media/image50.png" ContentType="image/png"/>
  <Override PartName="/ppt/media/image42.jpeg" ContentType="image/jpeg"/>
  <Override PartName="/ppt/media/image108.png" ContentType="image/png"/>
  <Override PartName="/ppt/media/image41.jpeg" ContentType="image/jpeg"/>
  <Override PartName="/ppt/media/image36.png" ContentType="image/png"/>
  <Override PartName="/ppt/media/image131.png" ContentType="image/png"/>
  <Override PartName="/ppt/media/image32.png" ContentType="image/png"/>
  <Override PartName="/ppt/media/image146.png" ContentType="image/png"/>
  <Override PartName="/ppt/media/image55.png" ContentType="image/png"/>
  <Override PartName="/ppt/media/image77.png" ContentType="image/png"/>
  <Override PartName="/ppt/media/image37.png" ContentType="image/png"/>
  <Override PartName="/ppt/media/image99.png" ContentType="image/png"/>
  <Override PartName="/ppt/media/image31.png" ContentType="image/png"/>
  <Override PartName="/ppt/media/image132.png" ContentType="image/png"/>
  <Override PartName="/ppt/media/image30.png" ContentType="image/png"/>
  <Override PartName="/ppt/media/image27.png" ContentType="image/png"/>
  <Override PartName="/ppt/media/image143.png" ContentType="image/png"/>
  <Override PartName="/ppt/media/image26.png" ContentType="image/png"/>
  <Override PartName="/ppt/media/image20.png" ContentType="image/png"/>
  <Override PartName="/ppt/media/image38.png" ContentType="image/png"/>
  <Override PartName="/ppt/media/image33.png" ContentType="image/png"/>
  <Override PartName="/ppt/media/image87.png" ContentType="image/png"/>
  <Override PartName="/ppt/media/image126.png" ContentType="image/png"/>
  <Override PartName="/ppt/media/image25.png" ContentType="image/png"/>
  <Override PartName="/ppt/media/image28.png" ContentType="image/png"/>
  <Override PartName="/ppt/media/image19.jpeg" ContentType="image/jpeg"/>
  <Override PartName="/ppt/media/image62.png" ContentType="image/png"/>
  <Override PartName="/ppt/media/image24.jpeg" ContentType="image/jpeg"/>
  <Override PartName="/ppt/media/image43.jpeg" ContentType="image/jpeg"/>
  <Override PartName="/ppt/media/image18.jpeg" ContentType="image/jpeg"/>
  <Override PartName="/ppt/media/image93.png" ContentType="image/png"/>
  <Override PartName="/ppt/media/image75.png" ContentType="image/png"/>
  <Override PartName="/ppt/media/image16.png" ContentType="image/png"/>
  <Override PartName="/ppt/media/image17.png" ContentType="image/png"/>
  <Override PartName="/ppt/media/image133.png" ContentType="image/png"/>
  <Override PartName="/ppt/media/image14.png" ContentType="image/png"/>
  <Override PartName="/ppt/media/image23.jpeg" ContentType="image/jpeg"/>
  <Override PartName="/ppt/media/image13.png" ContentType="image/png"/>
  <Override PartName="/ppt/media/image21.jpeg" ContentType="image/jpeg"/>
  <Override PartName="/ppt/media/image12.png" ContentType="image/png"/>
  <Override PartName="/ppt/media/image148.png" ContentType="image/png"/>
  <Override PartName="/ppt/media/image39.png" ContentType="image/png"/>
  <Override PartName="/ppt/media/image94.png" ContentType="image/png"/>
  <Override PartName="/ppt/media/image110.png" ContentType="image/png"/>
  <Override PartName="/ppt/media/image35.png" ContentType="image/png"/>
  <Override PartName="/ppt/media/image10.png" ContentType="image/png"/>
  <Override PartName="/ppt/media/image53.png" ContentType="image/png"/>
  <Override PartName="/ppt/media/image160.png" ContentType="image/png"/>
  <Override PartName="/ppt/media/image22.jpeg" ContentType="image/jpeg"/>
  <Override PartName="/ppt/media/image100.png" ContentType="image/png"/>
  <Override PartName="/ppt/media/image117.png" ContentType="image/png"/>
  <Override PartName="/ppt/media/image48.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101.png" ContentType="image/png"/>
  <Override PartName="/ppt/media/image6.png" ContentType="image/png"/>
  <Override PartName="/ppt/media/image5.png" ContentType="image/png"/>
  <Override PartName="/ppt/media/image7.png" ContentType="image/png"/>
  <Override PartName="/ppt/media/image4.png" ContentType="image/png"/>
  <Override PartName="/ppt/media/image3.png" ContentType="image/png"/>
  <Override PartName="/ppt/media/image70.png" ContentType="image/png"/>
  <Override PartName="/ppt/media/image104.png" ContentType="image/png"/>
  <Override PartName="/ppt/media/image2.png" ContentType="image/png"/>
  <Override PartName="/ppt/media/image127.png" ContentType="image/png"/>
  <Override PartName="/ppt/media/image47.jpeg" ContentType="image/jpeg"/>
  <Override PartName="/ppt/media/image113.png" ContentType="image/png"/>
  <Override PartName="/ppt/media/image125.png" ContentType="image/png"/>
  <Override PartName="/ppt/media/image11.png" ContentType="image/png"/>
  <Override PartName="/ppt/media/image1.png" ContentType="image/png"/>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x="10058400" cy="7772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264"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265"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266"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267" name="PlaceHolder 5"/>
          <p:cNvSpPr>
            <a:spLocks noGrp="1"/>
          </p:cNvSpPr>
          <p:nvPr>
            <p:ph type="sldNum"/>
          </p:nvPr>
        </p:nvSpPr>
        <p:spPr>
          <a:xfrm>
            <a:off x="4399200" y="9555480"/>
            <a:ext cx="3372840" cy="502560"/>
          </a:xfrm>
          <a:prstGeom prst="rect">
            <a:avLst/>
          </a:prstGeom>
        </p:spPr>
        <p:txBody>
          <a:bodyPr lIns="0" rIns="0" tIns="0" bIns="0" anchor="b"/>
          <a:p>
            <a:pPr algn="r"/>
            <a:fld id="{4986E8BB-0018-44AD-BBA7-7E420FDD1A65}"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3"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83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07A59FD6-A790-47B4-B983-300B6122A1A7}" type="slidenum">
              <a:rPr lang="en-US" sz="1200">
                <a:solidFill>
                  <a:srgbClr val="000000"/>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1"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En esta imagen nos da una idea de la diferencia existente entre Data Discovery y el BI Tradicional:</a:t>
            </a:r>
            <a:endParaRPr/>
          </a:p>
          <a:p>
            <a:pPr lvl="1">
              <a:lnSpc>
                <a:spcPct val="100000"/>
              </a:lnSpc>
              <a:buFont typeface="Arial"/>
              <a:buChar char="•"/>
            </a:pPr>
            <a:r>
              <a:rPr lang="en-US" sz="1200">
                <a:solidFill>
                  <a:srgbClr val="000000"/>
                </a:solidFill>
                <a:latin typeface="+mn-lt"/>
                <a:ea typeface="+mn-ea"/>
              </a:rPr>
              <a:t>A simple vista se nota que en Data Discovery existe un menor número de procesos, esto nos permite aprender y responder con rapidez a las preguntas de negocio.</a:t>
            </a:r>
            <a:endParaRPr/>
          </a:p>
          <a:p>
            <a:pPr lvl="1">
              <a:lnSpc>
                <a:spcPct val="100000"/>
              </a:lnSpc>
              <a:buFont typeface="Arial"/>
              <a:buChar char="•"/>
            </a:pPr>
            <a:r>
              <a:rPr lang="en-US" sz="1200">
                <a:solidFill>
                  <a:srgbClr val="000000"/>
                </a:solidFill>
                <a:latin typeface="+mn-lt"/>
                <a:ea typeface="+mn-ea"/>
              </a:rPr>
              <a:t>Por otro lado en BI Tradicional como existen más procesos esto a su vez involucrará más departamentos lo que nos lleva a perder mucho tiempo.</a:t>
            </a:r>
            <a:endParaRPr/>
          </a:p>
          <a:p>
            <a:pPr lvl="1">
              <a:lnSpc>
                <a:spcPct val="100000"/>
              </a:lnSpc>
              <a:buFont typeface="Arial"/>
              <a:buChar char="•"/>
            </a:pPr>
            <a:r>
              <a:rPr lang="en-US" sz="1200">
                <a:solidFill>
                  <a:srgbClr val="000000"/>
                </a:solidFill>
                <a:latin typeface="+mn-lt"/>
                <a:ea typeface="+mn-ea"/>
              </a:rPr>
              <a:t>Podríamos ejemplificar hablando de la construcción de una simple visualización. </a:t>
            </a:r>
            <a:endParaRPr/>
          </a:p>
          <a:p>
            <a:pPr>
              <a:lnSpc>
                <a:spcPct val="100000"/>
              </a:lnSpc>
            </a:pPr>
            <a:endParaRPr/>
          </a:p>
          <a:p>
            <a:pPr>
              <a:lnSpc>
                <a:spcPct val="100000"/>
              </a:lnSpc>
            </a:pPr>
            <a:r>
              <a:rPr lang="en-US" sz="1200">
                <a:solidFill>
                  <a:srgbClr val="000000"/>
                </a:solidFill>
                <a:latin typeface="+mn-lt"/>
                <a:ea typeface="+mn-ea"/>
              </a:rPr>
              <a:t>El gerente se hace preguntas sobre el negocio. Para llegar a la respuesta este tiene que pasar su idea al departamento que se va encargar del desarrollo que generalmente es el departamento de TI, este luego de un tiempo, retornará el resultado al gerente. </a:t>
            </a:r>
            <a:endParaRPr/>
          </a:p>
          <a:p>
            <a:pPr>
              <a:lnSpc>
                <a:spcPct val="100000"/>
              </a:lnSpc>
            </a:pPr>
            <a:r>
              <a:rPr lang="en-US" sz="1200">
                <a:solidFill>
                  <a:srgbClr val="000000"/>
                </a:solidFill>
                <a:latin typeface="+mn-lt"/>
                <a:ea typeface="+mn-ea"/>
              </a:rPr>
              <a:t>Durante este proceso pudo haber pasado mucho tiempo puede que ya no sea el momento adecuado o quizás no responda todavía a las preguntas formuladas. Si analizamos que pudo haber causado esto, uno de los factores podría ser una mala interpretación de la idea del gerente o quizás el gerente aún no entendía bien su necesidad y no supo expresarlo. </a:t>
            </a:r>
            <a:endParaRPr/>
          </a:p>
          <a:p>
            <a:pPr>
              <a:lnSpc>
                <a:spcPct val="100000"/>
              </a:lnSpc>
            </a:pPr>
            <a:r>
              <a:rPr lang="en-US" sz="1200">
                <a:solidFill>
                  <a:srgbClr val="000000"/>
                </a:solidFill>
                <a:latin typeface="+mn-lt"/>
                <a:ea typeface="+mn-ea"/>
              </a:rPr>
              <a:t>Como no responde a la pregunta formulada se requiere agregar más información a la visualización, esto conlleva a que estos procesos se vuelvan a repetir, y además de que ya perdimos mucho tiempo, todo esto implica que los distintos departamentos deben estar disponibles para que ocurra el flujo deseado o esperado, por que puede haber una fila de espera y con esto damos oportunidad a nuestra competencia.</a:t>
            </a:r>
            <a:endParaRPr/>
          </a:p>
          <a:p>
            <a:pPr>
              <a:lnSpc>
                <a:spcPct val="100000"/>
              </a:lnSpc>
            </a:pPr>
            <a:endParaRPr/>
          </a:p>
          <a:p>
            <a:pPr>
              <a:lnSpc>
                <a:spcPct val="100000"/>
              </a:lnSpc>
            </a:pPr>
            <a:r>
              <a:rPr lang="en-US" sz="1200">
                <a:solidFill>
                  <a:srgbClr val="000000"/>
                </a:solidFill>
                <a:latin typeface="+mn-lt"/>
                <a:ea typeface="+mn-ea"/>
              </a:rPr>
              <a:t>En cambio, en data Discovery, cuando un gerente se hace una pregunta, será él quién construirá su propia visualización, ya que la herramienta es sencilla y no requiere de conocimientos muy técnicos, así logrará analizar sus datos con mayor rapidez, lo irá adecuando a medida que surjan más preguntas, y esto es muy importante quizás crucial en entornos muy dinámicos como ya habíamos mencionado.</a:t>
            </a:r>
            <a:endParaRPr/>
          </a:p>
          <a:p>
            <a:pPr>
              <a:lnSpc>
                <a:spcPct val="100000"/>
              </a:lnSpc>
            </a:pPr>
            <a:endParaRPr/>
          </a:p>
          <a:p>
            <a:pPr>
              <a:lnSpc>
                <a:spcPct val="100000"/>
              </a:lnSpc>
            </a:pPr>
            <a:r>
              <a:rPr lang="en-US" sz="1200">
                <a:solidFill>
                  <a:srgbClr val="000000"/>
                </a:solidFill>
                <a:latin typeface="+mn-lt"/>
                <a:ea typeface="+mn-ea"/>
              </a:rPr>
              <a:t>1:25m</a:t>
            </a:r>
            <a:endParaRPr/>
          </a:p>
        </p:txBody>
      </p:sp>
      <p:sp>
        <p:nvSpPr>
          <p:cNvPr id="85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1F82AB8C-66DF-4BB6-93B1-B937167F603C}"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3"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En esta imagen podemos observar los 4 tipos de análisis existentes en BI, El análisis descriptivo, el análisis de diagnostico, el predictivo y el prescriptivo</a:t>
            </a:r>
            <a:endParaRPr/>
          </a:p>
          <a:p>
            <a:pPr>
              <a:lnSpc>
                <a:spcPct val="100000"/>
              </a:lnSpc>
            </a:pPr>
            <a:r>
              <a:rPr lang="en-US" sz="1200">
                <a:solidFill>
                  <a:srgbClr val="000000"/>
                </a:solidFill>
                <a:latin typeface="+mn-lt"/>
                <a:ea typeface="+mn-ea"/>
              </a:rPr>
              <a:t>Y podemos observar que cuanto más optimizado este nuestra información más valor nos entrega pero a su vez es más difícil llegar a este nivel de análisis.</a:t>
            </a:r>
            <a:endParaRPr/>
          </a:p>
          <a:p>
            <a:pPr>
              <a:lnSpc>
                <a:spcPct val="100000"/>
              </a:lnSpc>
            </a:pPr>
            <a:r>
              <a:rPr lang="en-US" sz="1200">
                <a:solidFill>
                  <a:srgbClr val="000000"/>
                </a:solidFill>
                <a:latin typeface="+mn-lt"/>
                <a:ea typeface="+mn-ea"/>
              </a:rPr>
              <a:t>Todo líder debe dominar tres aspectos de la vision para llegar al nivel más alto:</a:t>
            </a:r>
            <a:endParaRPr/>
          </a:p>
          <a:p>
            <a:pPr>
              <a:lnSpc>
                <a:spcPct val="100000"/>
              </a:lnSpc>
            </a:pPr>
            <a:r>
              <a:rPr lang="en-US" sz="1200">
                <a:solidFill>
                  <a:srgbClr val="000000"/>
                </a:solidFill>
                <a:latin typeface="+mn-lt"/>
                <a:ea typeface="+mn-ea"/>
              </a:rPr>
              <a:t>1. Retrospectiva: La capacidad de reflexionar y aprender del pasado .</a:t>
            </a:r>
            <a:endParaRPr/>
          </a:p>
          <a:p>
            <a:pPr>
              <a:lnSpc>
                <a:spcPct val="100000"/>
              </a:lnSpc>
            </a:pPr>
            <a:r>
              <a:rPr lang="en-US" sz="1200">
                <a:solidFill>
                  <a:srgbClr val="000000"/>
                </a:solidFill>
                <a:latin typeface="+mn-lt"/>
                <a:ea typeface="+mn-ea"/>
              </a:rPr>
              <a:t>2. Visión: La capacidad de interpretar y responder al presente utilizando el pasado. </a:t>
            </a:r>
            <a:endParaRPr/>
          </a:p>
          <a:p>
            <a:pPr>
              <a:lnSpc>
                <a:spcPct val="100000"/>
              </a:lnSpc>
            </a:pPr>
            <a:r>
              <a:rPr lang="en-US" sz="1200">
                <a:solidFill>
                  <a:srgbClr val="000000"/>
                </a:solidFill>
                <a:latin typeface="+mn-lt"/>
                <a:ea typeface="+mn-ea"/>
              </a:rPr>
              <a:t>3. Pronóstico: La capacidad de predecir o la acción de predecir que pasará o que será necesario en el futuro es decir saber prepararse para el futuro.</a:t>
            </a:r>
            <a:endParaRPr/>
          </a:p>
          <a:p>
            <a:pPr>
              <a:lnSpc>
                <a:spcPct val="100000"/>
              </a:lnSpc>
            </a:pPr>
            <a:endParaRPr/>
          </a:p>
          <a:p>
            <a:pPr>
              <a:lnSpc>
                <a:spcPct val="100000"/>
              </a:lnSpc>
              <a:buFont typeface="+mj-lt"/>
              <a:buAutoNum type="arabicPeriod"/>
            </a:pPr>
            <a:r>
              <a:rPr lang="en-US" sz="1200">
                <a:solidFill>
                  <a:srgbClr val="000000"/>
                </a:solidFill>
                <a:latin typeface="+mn-lt"/>
                <a:ea typeface="+mn-ea"/>
              </a:rPr>
              <a:t>En el nivel más básico tenemos al análisis descriptivo responde a la pregunta, que sucedió, basándose en datos históricos, ejemplos: las ventas del mes, el producto mas vendido, los clientes mas rentables, etc. </a:t>
            </a:r>
            <a:endParaRPr/>
          </a:p>
          <a:p>
            <a:pPr>
              <a:lnSpc>
                <a:spcPct val="100000"/>
              </a:lnSpc>
            </a:pPr>
            <a:r>
              <a:rPr lang="en-US" sz="1200">
                <a:solidFill>
                  <a:srgbClr val="000000"/>
                </a:solidFill>
                <a:latin typeface="+mn-lt"/>
                <a:ea typeface="+mn-ea"/>
              </a:rPr>
              <a:t>La gran mayoría de las empresas hoy en día se encuentran aún en un nivel “descriptivo”, es decir, se limitan a describir las dimensiones y medidas de ciertas partes del negocio.</a:t>
            </a:r>
            <a:endParaRPr/>
          </a:p>
          <a:p>
            <a:pPr>
              <a:lnSpc>
                <a:spcPct val="100000"/>
              </a:lnSpc>
              <a:buFont typeface="+mj-lt"/>
              <a:buAutoNum type="arabicPeriod"/>
            </a:pPr>
            <a:r>
              <a:rPr lang="en-US" sz="1200">
                <a:solidFill>
                  <a:srgbClr val="000000"/>
                </a:solidFill>
                <a:latin typeface="+mn-lt"/>
                <a:ea typeface="+mn-ea"/>
              </a:rPr>
              <a:t>El análisis de diagnóstico, responde a la pregunta, por qué sucedió, al igual que el análisis descriptivo se basa en datos históricos la diferencia consiste que para llegar a responder la pregunta que sucedió debemos adentrarnos más en nuestros datos, dotar a nuestro análisis con datos de mayor granularidad o sea detallarlos más, inclusive podríamos agregar mas datos.</a:t>
            </a:r>
            <a:endParaRPr/>
          </a:p>
          <a:p>
            <a:pPr>
              <a:lnSpc>
                <a:spcPct val="100000"/>
              </a:lnSpc>
            </a:pPr>
            <a:endParaRPr/>
          </a:p>
          <a:p>
            <a:pPr>
              <a:lnSpc>
                <a:spcPct val="100000"/>
              </a:lnSpc>
              <a:buFont typeface="+mj-lt"/>
              <a:buAutoNum type="arabicPeriod"/>
            </a:pPr>
            <a:r>
              <a:rPr lang="en-US" sz="1200">
                <a:solidFill>
                  <a:srgbClr val="000000"/>
                </a:solidFill>
                <a:latin typeface="+mn-lt"/>
                <a:ea typeface="+mn-ea"/>
              </a:rPr>
              <a:t>El análisis predictivo, responde a la pregunta, Qué pasará? </a:t>
            </a:r>
            <a:endParaRPr/>
          </a:p>
          <a:p>
            <a:pPr>
              <a:lnSpc>
                <a:spcPct val="100000"/>
              </a:lnSpc>
            </a:pPr>
            <a:r>
              <a:rPr lang="en-US" sz="1200">
                <a:solidFill>
                  <a:srgbClr val="000000"/>
                </a:solidFill>
                <a:latin typeface="+mn-lt"/>
                <a:ea typeface="+mn-ea"/>
              </a:rPr>
              <a:t>Son análisis basados en datos históricos que al combinar con reglas, algoritmos y ocasionalmente datos externos, sirven para determinar la probabilidad de que ocurran situaciones y también nos ayudan a calcular las tendencias. </a:t>
            </a:r>
            <a:endParaRPr/>
          </a:p>
          <a:p>
            <a:pPr>
              <a:lnSpc>
                <a:spcPct val="100000"/>
              </a:lnSpc>
            </a:pPr>
            <a:r>
              <a:rPr lang="en-US" sz="1200">
                <a:solidFill>
                  <a:srgbClr val="000000"/>
                </a:solidFill>
                <a:latin typeface="+mn-lt"/>
                <a:ea typeface="+mn-ea"/>
              </a:rPr>
              <a:t>Estos cálculos van mejorando su nivel de precisión con el pasar de los años.</a:t>
            </a:r>
            <a:endParaRPr/>
          </a:p>
          <a:p>
            <a:pPr>
              <a:lnSpc>
                <a:spcPct val="100000"/>
              </a:lnSpc>
            </a:pPr>
            <a:endParaRPr/>
          </a:p>
          <a:p>
            <a:pPr>
              <a:lnSpc>
                <a:spcPct val="100000"/>
              </a:lnSpc>
            </a:pPr>
            <a:r>
              <a:rPr lang="en-US" sz="1200">
                <a:solidFill>
                  <a:srgbClr val="000000"/>
                </a:solidFill>
                <a:latin typeface="+mn-lt"/>
                <a:ea typeface="+mn-ea"/>
              </a:rPr>
              <a:t>Ej: Cualquier banco o cualquier entidad financiera, podría utilizar el análisis de crédito, analizando los datos históricos del cliente para predecir si  al otorgar un crédito al cliente sería riesgoso o no y la probabilidad de que el cliente pague o no a tiempo.</a:t>
            </a:r>
            <a:endParaRPr/>
          </a:p>
          <a:p>
            <a:pPr>
              <a:lnSpc>
                <a:spcPct val="100000"/>
              </a:lnSpc>
            </a:pPr>
            <a:endParaRPr/>
          </a:p>
          <a:p>
            <a:pPr>
              <a:lnSpc>
                <a:spcPct val="100000"/>
              </a:lnSpc>
              <a:buFont typeface="+mj-lt"/>
              <a:buAutoNum type="arabicPeriod"/>
            </a:pPr>
            <a:r>
              <a:rPr lang="en-US" sz="1200">
                <a:solidFill>
                  <a:srgbClr val="000000"/>
                </a:solidFill>
                <a:latin typeface="+mn-lt"/>
                <a:ea typeface="+mn-ea"/>
              </a:rPr>
              <a:t>Y el análisis prescriptivo, que responde a la pregunta, Qué debería hacer? </a:t>
            </a:r>
            <a:endParaRPr/>
          </a:p>
          <a:p>
            <a:pPr>
              <a:lnSpc>
                <a:spcPct val="100000"/>
              </a:lnSpc>
            </a:pPr>
            <a:r>
              <a:rPr lang="en-US" sz="1200">
                <a:solidFill>
                  <a:srgbClr val="000000"/>
                </a:solidFill>
                <a:latin typeface="+mn-lt"/>
                <a:ea typeface="+mn-ea"/>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endParaRPr/>
          </a:p>
          <a:p>
            <a:pPr>
              <a:lnSpc>
                <a:spcPct val="100000"/>
              </a:lnSpc>
            </a:pPr>
            <a:r>
              <a:rPr lang="en-US" sz="1200">
                <a:solidFill>
                  <a:srgbClr val="000000"/>
                </a:solidFill>
                <a:latin typeface="+mn-lt"/>
                <a:ea typeface="+mn-ea"/>
              </a:rPr>
              <a:t>      </a:t>
            </a:r>
            <a:endParaRPr/>
          </a:p>
          <a:p>
            <a:pPr>
              <a:lnSpc>
                <a:spcPct val="100000"/>
              </a:lnSpc>
            </a:pPr>
            <a:r>
              <a:rPr lang="en-US" sz="1200">
                <a:solidFill>
                  <a:srgbClr val="000000"/>
                </a:solidFill>
                <a:latin typeface="+mn-lt"/>
                <a:ea typeface="+mn-ea"/>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a:p>
          <a:p>
            <a:pPr>
              <a:lnSpc>
                <a:spcPct val="100000"/>
              </a:lnSpc>
            </a:pPr>
            <a:endParaRPr/>
          </a:p>
          <a:p>
            <a:pPr>
              <a:lnSpc>
                <a:spcPct val="100000"/>
              </a:lnSpc>
            </a:pPr>
            <a:r>
              <a:rPr lang="en-US" sz="1200">
                <a:solidFill>
                  <a:srgbClr val="000000"/>
                </a:solidFill>
                <a:latin typeface="+mn-lt"/>
                <a:ea typeface="+mn-ea"/>
              </a:rPr>
              <a:t>Con esto finalizamos la primera parte de la presentación que definen algunos conceptos sobre Business Intelligence y data Discovery, a continuación mi compañero les hablará sobre los criterios que nos llevó a la selección de la herramienta que utilizamos para aplicar data Discovery y también nos mostrará las visualizaciones construidas en este proyecto.</a:t>
            </a:r>
            <a:endParaRPr/>
          </a:p>
          <a:p>
            <a:pPr>
              <a:lnSpc>
                <a:spcPct val="100000"/>
              </a:lnSpc>
            </a:pPr>
            <a:endParaRPr/>
          </a:p>
          <a:p>
            <a:pPr>
              <a:lnSpc>
                <a:spcPct val="100000"/>
              </a:lnSpc>
            </a:pPr>
            <a:r>
              <a:rPr lang="en-US" sz="1200">
                <a:solidFill>
                  <a:srgbClr val="000000"/>
                </a:solidFill>
                <a:latin typeface="+mn-lt"/>
                <a:ea typeface="+mn-ea"/>
              </a:rPr>
              <a:t>3.3.m</a:t>
            </a:r>
            <a:endParaRPr/>
          </a:p>
          <a:p>
            <a:pPr>
              <a:lnSpc>
                <a:spcPct val="100000"/>
              </a:lnSpc>
            </a:pPr>
            <a:endParaRPr/>
          </a:p>
          <a:p>
            <a:pPr>
              <a:lnSpc>
                <a:spcPct val="100000"/>
              </a:lnSpc>
            </a:pPr>
            <a:r>
              <a:rPr lang="en-US" sz="1200">
                <a:solidFill>
                  <a:srgbClr val="000000"/>
                </a:solidFill>
                <a:latin typeface="+mn-lt"/>
                <a:ea typeface="+mn-ea"/>
              </a:rPr>
              <a:t>http://www.theleadershipcoach.com/2009/do-you-lead-through-hindsight-insight-or-foresight-paul-andrew-executive-coaching-leadership-training/Every leader must master three aspects of visionary sight –</a:t>
            </a:r>
            <a:endParaRPr/>
          </a:p>
          <a:p>
            <a:pPr>
              <a:lnSpc>
                <a:spcPct val="100000"/>
              </a:lnSpc>
            </a:pPr>
            <a:r>
              <a:rPr lang="en-US" sz="1200">
                <a:solidFill>
                  <a:srgbClr val="000000"/>
                </a:solidFill>
                <a:latin typeface="+mn-lt"/>
                <a:ea typeface="+mn-ea"/>
              </a:rPr>
              <a:t>https://www-01.ibm.com/events/wwe/grp/grp037.nsf/vLookupPDFs/Gartner_Doug-%20Analytics/$file/Gartner_Doug-%20Analytics.pdf</a:t>
            </a:r>
            <a:endParaRPr/>
          </a:p>
          <a:p>
            <a:pPr>
              <a:lnSpc>
                <a:spcPct val="100000"/>
              </a:lnSpc>
            </a:pPr>
            <a:endParaRPr/>
          </a:p>
        </p:txBody>
      </p:sp>
      <p:sp>
        <p:nvSpPr>
          <p:cNvPr id="85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665EE16D-EC0A-4801-9353-329FD0EC642F}"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5" name="PlaceHolder 1"/>
          <p:cNvSpPr>
            <a:spLocks noGrp="1"/>
          </p:cNvSpPr>
          <p:nvPr>
            <p:ph type="body"/>
          </p:nvPr>
        </p:nvSpPr>
        <p:spPr>
          <a:xfrm>
            <a:off x="685800" y="4400640"/>
            <a:ext cx="5485680" cy="3599640"/>
          </a:xfrm>
          <a:prstGeom prst="rect">
            <a:avLst/>
          </a:prstGeom>
        </p:spPr>
        <p:txBody>
          <a:bodyPr lIns="0" rIns="0" tIns="0" bIns="0"/>
          <a:p>
            <a:r>
              <a:rPr lang="en-US" sz="1200">
                <a:solidFill>
                  <a:srgbClr val="000000"/>
                </a:solidFill>
                <a:latin typeface="+mn-lt"/>
                <a:ea typeface="+mn-ea"/>
              </a:rPr>
              <a:t>https://www.gartner.com/doc/2560415/gartner-evaluates-vendors-markets-magic</a:t>
            </a:r>
            <a:endParaRPr/>
          </a:p>
          <a:p>
            <a:endParaRPr/>
          </a:p>
          <a:p>
            <a:pPr>
              <a:lnSpc>
                <a:spcPct val="100000"/>
              </a:lnSpc>
            </a:pPr>
            <a:r>
              <a:rPr lang="en-US" sz="1200">
                <a:solidFill>
                  <a:srgbClr val="000000"/>
                </a:solidFill>
                <a:latin typeface="+mn-lt"/>
                <a:ea typeface="+mn-ea"/>
              </a:rPr>
              <a:t>En esta sección explicamos brevemente el cuadrante mágico de Gartner</a:t>
            </a:r>
            <a:endParaRPr/>
          </a:p>
          <a:p>
            <a:pPr>
              <a:lnSpc>
                <a:spcPct val="100000"/>
              </a:lnSpc>
            </a:pPr>
            <a:r>
              <a:rPr b="1" lang="en-US" sz="1200">
                <a:solidFill>
                  <a:srgbClr val="000000"/>
                </a:solidFill>
                <a:latin typeface="+mn-lt"/>
                <a:ea typeface="+mn-ea"/>
              </a:rPr>
              <a:t>Gartner </a:t>
            </a:r>
            <a:r>
              <a:rPr lang="en-US" sz="1200">
                <a:solidFill>
                  <a:srgbClr val="000000"/>
                </a:solidFill>
                <a:latin typeface="+mn-lt"/>
                <a:ea typeface="+mn-ea"/>
              </a:rPr>
              <a:t>es una empresa consultora y de investigación en el área de la tecnología de la información, con sede en Estados Unidos e incluye entre sus clientes a algunas de las más grandes empresas, como agencias de gobierno, empresas tecnológicas entre otras.</a:t>
            </a:r>
            <a:endParaRPr/>
          </a:p>
          <a:p>
            <a:pPr>
              <a:lnSpc>
                <a:spcPct val="100000"/>
              </a:lnSpc>
            </a:pPr>
            <a:endParaRPr/>
          </a:p>
          <a:p>
            <a:pPr>
              <a:lnSpc>
                <a:spcPct val="100000"/>
              </a:lnSpc>
            </a:pPr>
            <a:r>
              <a:rPr lang="en-US" sz="1200">
                <a:solidFill>
                  <a:srgbClr val="000000"/>
                </a:solidFill>
                <a:latin typeface="+mn-lt"/>
                <a:ea typeface="+mn-ea"/>
              </a:rPr>
              <a:t>Este cuadrante sirvió como criterio para ubicarle a tableau como líder de las herramientas de BI y que posteriormente nos ayudó a escoger esta herramienta.</a:t>
            </a:r>
            <a:endParaRPr/>
          </a:p>
          <a:p>
            <a:pPr>
              <a:lnSpc>
                <a:spcPct val="100000"/>
              </a:lnSpc>
            </a:pPr>
            <a:endParaRPr/>
          </a:p>
          <a:p>
            <a:pPr>
              <a:lnSpc>
                <a:spcPct val="100000"/>
              </a:lnSpc>
            </a:pPr>
            <a:r>
              <a:rPr lang="en-US" sz="1200">
                <a:solidFill>
                  <a:srgbClr val="000000"/>
                </a:solidFill>
                <a:latin typeface="+mn-lt"/>
                <a:ea typeface="+mn-ea"/>
              </a:rPr>
              <a:t>Gartner utiliza el cuadrante mágico para presentar los resultados de una investigación y las categoriza en 4 cuandrantes y 2 ejes:</a:t>
            </a:r>
            <a:endParaRPr/>
          </a:p>
          <a:p>
            <a:pPr>
              <a:lnSpc>
                <a:spcPct val="100000"/>
              </a:lnSpc>
            </a:pPr>
            <a:endParaRPr/>
          </a:p>
          <a:p>
            <a:pPr>
              <a:lnSpc>
                <a:spcPct val="100000"/>
              </a:lnSpc>
            </a:pPr>
            <a:r>
              <a:rPr lang="en-US" sz="1200">
                <a:solidFill>
                  <a:srgbClr val="000000"/>
                </a:solidFill>
                <a:latin typeface="+mn-lt"/>
                <a:ea typeface="+mn-ea"/>
              </a:rPr>
              <a:t>Sus 4 cuadrantes se conocen por los sgtes. Nombres: </a:t>
            </a:r>
            <a:endParaRPr/>
          </a:p>
          <a:p>
            <a:pPr>
              <a:lnSpc>
                <a:spcPct val="100000"/>
              </a:lnSpc>
            </a:pPr>
            <a:r>
              <a:rPr lang="en-US" sz="1200">
                <a:solidFill>
                  <a:srgbClr val="000000"/>
                </a:solidFill>
                <a:latin typeface="+mn-lt"/>
                <a:ea typeface="+mn-ea"/>
              </a:rPr>
              <a:t>Jugadores de Nicho o proveedores especializados, Visionarios, Aspirantes y Lideres.</a:t>
            </a:r>
            <a:endParaRPr/>
          </a:p>
          <a:p>
            <a:pPr>
              <a:lnSpc>
                <a:spcPct val="100000"/>
              </a:lnSpc>
            </a:pPr>
            <a:endParaRPr/>
          </a:p>
          <a:p>
            <a:pPr>
              <a:lnSpc>
                <a:spcPct val="100000"/>
              </a:lnSpc>
            </a:pPr>
            <a:r>
              <a:rPr lang="en-US" sz="1200">
                <a:solidFill>
                  <a:srgbClr val="000000"/>
                </a:solidFill>
                <a:latin typeface="+mn-lt"/>
                <a:ea typeface="+mn-ea"/>
              </a:rPr>
              <a:t>Y sus 2 ejes son conocidos por completitud de la visión y habilidad para ejecutar.</a:t>
            </a:r>
            <a:endParaRPr/>
          </a:p>
          <a:p>
            <a:pPr>
              <a:lnSpc>
                <a:spcPct val="100000"/>
              </a:lnSpc>
            </a:pPr>
            <a:endParaRPr/>
          </a:p>
          <a:p>
            <a:pPr>
              <a:lnSpc>
                <a:spcPct val="100000"/>
              </a:lnSpc>
            </a:pPr>
            <a:r>
              <a:rPr lang="en-US" sz="1200">
                <a:solidFill>
                  <a:srgbClr val="000000"/>
                </a:solidFill>
                <a:latin typeface="+mn-lt"/>
                <a:ea typeface="+mn-ea"/>
              </a:rPr>
              <a:t>58s</a:t>
            </a:r>
            <a:endParaRPr/>
          </a:p>
          <a:p>
            <a:pPr>
              <a:lnSpc>
                <a:spcPct val="100000"/>
              </a:lnSpc>
            </a:pPr>
            <a:r>
              <a:rPr lang="en-US" sz="1200">
                <a:solidFill>
                  <a:srgbClr val="000000"/>
                </a:solidFill>
                <a:latin typeface="+mn-lt"/>
                <a:ea typeface="+mn-ea"/>
              </a:rPr>
              <a:t> </a:t>
            </a:r>
            <a:endParaRPr/>
          </a:p>
        </p:txBody>
      </p:sp>
      <p:sp>
        <p:nvSpPr>
          <p:cNvPr id="85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2F66FAAC-5636-4F88-9806-01CDC4425911}"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7"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b="1" i="1" lang="en-US" sz="1200">
                <a:solidFill>
                  <a:srgbClr val="000000"/>
                </a:solidFill>
                <a:latin typeface="+mn-lt"/>
                <a:ea typeface="+mn-ea"/>
              </a:rPr>
              <a:t>completitud de la visión</a:t>
            </a:r>
            <a:r>
              <a:rPr b="1" lang="en-US" sz="1200">
                <a:solidFill>
                  <a:srgbClr val="000000"/>
                </a:solidFill>
                <a:latin typeface="+mn-lt"/>
                <a:ea typeface="+mn-ea"/>
              </a:rPr>
              <a:t> o </a:t>
            </a:r>
            <a:r>
              <a:rPr lang="en-US" sz="1200">
                <a:solidFill>
                  <a:srgbClr val="000000"/>
                </a:solidFill>
                <a:latin typeface="+mn-lt"/>
                <a:ea typeface="+mn-ea"/>
              </a:rPr>
              <a:t>eje X </a:t>
            </a:r>
            <a:endParaRPr/>
          </a:p>
          <a:p>
            <a:pPr>
              <a:lnSpc>
                <a:spcPct val="100000"/>
              </a:lnSpc>
            </a:pPr>
            <a:endParaRPr/>
          </a:p>
          <a:p>
            <a:pPr>
              <a:lnSpc>
                <a:spcPct val="100000"/>
              </a:lnSpc>
            </a:pPr>
            <a:r>
              <a:rPr lang="en-US" sz="1200">
                <a:solidFill>
                  <a:srgbClr val="000000"/>
                </a:solidFill>
                <a:latin typeface="+mn-lt"/>
                <a:ea typeface="+mn-ea"/>
              </a:rPr>
              <a:t>Existen varias maneras de medir la completitud de la visión, podemos mencionar a algunas de ellas.</a:t>
            </a:r>
            <a:endParaRPr/>
          </a:p>
          <a:p>
            <a:pPr>
              <a:lnSpc>
                <a:spcPct val="100000"/>
              </a:lnSpc>
            </a:pPr>
            <a:r>
              <a:rPr lang="en-US" sz="1200">
                <a:solidFill>
                  <a:srgbClr val="000000"/>
                </a:solidFill>
                <a:latin typeface="+mn-lt"/>
                <a:ea typeface="+mn-ea"/>
              </a:rPr>
              <a:t>1.  Que tu producto posea una solución completa, es decir que no sea necesario otras herramientas de otros proveedores para poder lograr lo que deseamos, es decir, es necesario posser una suite completa.</a:t>
            </a:r>
            <a:endParaRPr/>
          </a:p>
          <a:p>
            <a:pPr>
              <a:lnSpc>
                <a:spcPct val="100000"/>
              </a:lnSpc>
            </a:pPr>
            <a:r>
              <a:rPr lang="en-US" sz="1200">
                <a:solidFill>
                  <a:srgbClr val="000000"/>
                </a:solidFill>
                <a:latin typeface="+mn-lt"/>
                <a:ea typeface="+mn-ea"/>
              </a:rPr>
              <a:t>2.  La capacidad de entender las necesidades de los clientes</a:t>
            </a:r>
            <a:endParaRPr/>
          </a:p>
          <a:p>
            <a:pPr>
              <a:lnSpc>
                <a:spcPct val="100000"/>
              </a:lnSpc>
            </a:pPr>
            <a:r>
              <a:rPr lang="en-US" sz="1200">
                <a:solidFill>
                  <a:srgbClr val="000000"/>
                </a:solidFill>
                <a:latin typeface="+mn-lt"/>
                <a:ea typeface="+mn-ea"/>
              </a:rPr>
              <a:t>3.  Innovar, o sea hacer que tus productos se destaquen antes los demás y trabajar para que en el futuro se mantenga en esa posición.</a:t>
            </a:r>
            <a:endParaRPr/>
          </a:p>
          <a:p>
            <a:pPr>
              <a:lnSpc>
                <a:spcPct val="100000"/>
              </a:lnSpc>
            </a:pPr>
            <a:endParaRPr/>
          </a:p>
          <a:p>
            <a:pPr>
              <a:lnSpc>
                <a:spcPct val="100000"/>
              </a:lnSpc>
            </a:pPr>
            <a:r>
              <a:rPr lang="en-US" sz="1200">
                <a:solidFill>
                  <a:srgbClr val="000000"/>
                </a:solidFill>
                <a:latin typeface="+mn-lt"/>
                <a:ea typeface="+mn-ea"/>
              </a:rPr>
              <a:t>40s</a:t>
            </a:r>
            <a:endParaRPr/>
          </a:p>
        </p:txBody>
      </p:sp>
      <p:sp>
        <p:nvSpPr>
          <p:cNvPr id="85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720BB10A-8DFE-40B6-A1C7-3049531DD97B}"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9"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b="1" i="1" lang="en-US" sz="1200">
                <a:solidFill>
                  <a:srgbClr val="000000"/>
                </a:solidFill>
                <a:latin typeface="+mn-lt"/>
                <a:ea typeface="+mn-ea"/>
              </a:rPr>
              <a:t>Habilidad para ejecutar</a:t>
            </a:r>
            <a:endParaRPr/>
          </a:p>
          <a:p>
            <a:pPr>
              <a:lnSpc>
                <a:spcPct val="100000"/>
              </a:lnSpc>
            </a:pPr>
            <a:endParaRPr/>
          </a:p>
          <a:p>
            <a:pPr>
              <a:lnSpc>
                <a:spcPct val="100000"/>
              </a:lnSpc>
            </a:pPr>
            <a:r>
              <a:rPr lang="en-US" sz="1200">
                <a:solidFill>
                  <a:srgbClr val="000000"/>
                </a:solidFill>
                <a:latin typeface="+mn-lt"/>
                <a:ea typeface="+mn-ea"/>
              </a:rPr>
              <a:t>Es llevar a cabo una visión con un alto nivel de eficiencia. </a:t>
            </a:r>
            <a:endParaRPr/>
          </a:p>
          <a:p>
            <a:pPr>
              <a:lnSpc>
                <a:spcPct val="100000"/>
              </a:lnSpc>
            </a:pPr>
            <a:endParaRPr/>
          </a:p>
          <a:p>
            <a:pPr>
              <a:lnSpc>
                <a:spcPct val="100000"/>
              </a:lnSpc>
            </a:pPr>
            <a:r>
              <a:rPr lang="en-US" sz="1200">
                <a:solidFill>
                  <a:srgbClr val="000000"/>
                </a:solidFill>
                <a:latin typeface="+mn-lt"/>
                <a:ea typeface="+mn-ea"/>
              </a:rPr>
              <a:t>Existen varias maneras de medir la capacidad para ejecutar, al igual que la completitud de la visión de una empresa y mencionaremos algunas de ellas.</a:t>
            </a:r>
            <a:endParaRPr/>
          </a:p>
          <a:p>
            <a:pPr>
              <a:lnSpc>
                <a:spcPct val="100000"/>
              </a:lnSpc>
            </a:pPr>
            <a:endParaRPr/>
          </a:p>
          <a:p>
            <a:pPr>
              <a:lnSpc>
                <a:spcPct val="100000"/>
              </a:lnSpc>
            </a:pPr>
            <a:r>
              <a:rPr lang="en-US" sz="1200">
                <a:solidFill>
                  <a:srgbClr val="000000"/>
                </a:solidFill>
                <a:latin typeface="+mn-lt"/>
                <a:ea typeface="+mn-ea"/>
              </a:rPr>
              <a:t>Por ejemplo, </a:t>
            </a:r>
            <a:endParaRPr/>
          </a:p>
          <a:p>
            <a:pPr>
              <a:lnSpc>
                <a:spcPct val="100000"/>
              </a:lnSpc>
            </a:pPr>
            <a:endParaRPr/>
          </a:p>
          <a:p>
            <a:pPr>
              <a:lnSpc>
                <a:spcPct val="100000"/>
              </a:lnSpc>
            </a:pPr>
            <a:r>
              <a:rPr lang="en-US" sz="1200">
                <a:solidFill>
                  <a:srgbClr val="000000"/>
                </a:solidFill>
                <a:latin typeface="+mn-lt"/>
                <a:ea typeface="+mn-ea"/>
              </a:rPr>
              <a:t>1. Que los productos ofrecidos por la misma deben ser lo suficientemente buenos para competir y satisfacer las necesidades del mercado.</a:t>
            </a:r>
            <a:endParaRPr/>
          </a:p>
          <a:p>
            <a:pPr>
              <a:lnSpc>
                <a:spcPct val="100000"/>
              </a:lnSpc>
            </a:pPr>
            <a:r>
              <a:rPr lang="en-US" sz="1200">
                <a:solidFill>
                  <a:srgbClr val="000000"/>
                </a:solidFill>
                <a:latin typeface="+mn-lt"/>
                <a:ea typeface="+mn-ea"/>
              </a:rPr>
              <a:t>2. La facilidad de implantación de un producto.</a:t>
            </a:r>
            <a:endParaRPr/>
          </a:p>
          <a:p>
            <a:pPr>
              <a:lnSpc>
                <a:spcPct val="100000"/>
              </a:lnSpc>
            </a:pPr>
            <a:r>
              <a:rPr lang="en-US" sz="1200">
                <a:solidFill>
                  <a:srgbClr val="000000"/>
                </a:solidFill>
                <a:latin typeface="+mn-lt"/>
                <a:ea typeface="+mn-ea"/>
              </a:rPr>
              <a:t>3. Facilidad de uso para los usuarios de TI y no TI. </a:t>
            </a:r>
            <a:endParaRPr/>
          </a:p>
          <a:p>
            <a:pPr>
              <a:lnSpc>
                <a:spcPct val="100000"/>
              </a:lnSpc>
            </a:pPr>
            <a:r>
              <a:rPr lang="en-US" sz="1200">
                <a:solidFill>
                  <a:srgbClr val="000000"/>
                </a:solidFill>
                <a:latin typeface="+mn-lt"/>
                <a:ea typeface="+mn-ea"/>
              </a:rPr>
              <a:t>4. Facil de administrar.</a:t>
            </a:r>
            <a:endParaRPr/>
          </a:p>
          <a:p>
            <a:pPr>
              <a:lnSpc>
                <a:spcPct val="100000"/>
              </a:lnSpc>
            </a:pPr>
            <a:r>
              <a:rPr lang="en-US" sz="1200">
                <a:solidFill>
                  <a:srgbClr val="000000"/>
                </a:solidFill>
                <a:latin typeface="+mn-lt"/>
                <a:ea typeface="+mn-ea"/>
              </a:rPr>
              <a:t>5. La facilidad que nos ofrecen las herramientas para realizar actualizaciones del producto.</a:t>
            </a:r>
            <a:endParaRPr/>
          </a:p>
          <a:p>
            <a:pPr>
              <a:lnSpc>
                <a:spcPct val="100000"/>
              </a:lnSpc>
            </a:pPr>
            <a:endParaRPr/>
          </a:p>
          <a:p>
            <a:pPr>
              <a:lnSpc>
                <a:spcPct val="100000"/>
              </a:lnSpc>
            </a:pPr>
            <a:r>
              <a:rPr lang="en-US" sz="1200">
                <a:solidFill>
                  <a:srgbClr val="000000"/>
                </a:solidFill>
                <a:latin typeface="+mn-lt"/>
                <a:ea typeface="+mn-ea"/>
              </a:rPr>
              <a:t>Otro punto que vale la pena destacar es qué el servicio de atención al cliente debe ser óptima ya que esto suele acarrear ineficiencias ya sea por la demora o la calidad en la atención causando la frustración de algunos clientes.</a:t>
            </a:r>
            <a:endParaRPr/>
          </a:p>
          <a:p>
            <a:pPr>
              <a:lnSpc>
                <a:spcPct val="100000"/>
              </a:lnSpc>
            </a:pPr>
            <a:endParaRPr/>
          </a:p>
          <a:p>
            <a:pPr>
              <a:lnSpc>
                <a:spcPct val="100000"/>
              </a:lnSpc>
            </a:pPr>
            <a:r>
              <a:rPr lang="en-US" sz="1200">
                <a:solidFill>
                  <a:srgbClr val="000000"/>
                </a:solidFill>
                <a:latin typeface="+mn-lt"/>
                <a:ea typeface="+mn-ea"/>
              </a:rPr>
              <a:t>60s</a:t>
            </a:r>
            <a:endParaRPr/>
          </a:p>
        </p:txBody>
      </p:sp>
      <p:sp>
        <p:nvSpPr>
          <p:cNvPr id="86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C427F15B-6A90-420E-826F-E4712152D596}"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1"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CUADRANTES:</a:t>
            </a:r>
            <a:endParaRPr/>
          </a:p>
          <a:p>
            <a:pPr>
              <a:lnSpc>
                <a:spcPct val="100000"/>
              </a:lnSpc>
            </a:pPr>
            <a:r>
              <a:rPr b="1" lang="en-US" sz="1200">
                <a:solidFill>
                  <a:srgbClr val="333333"/>
                </a:solidFill>
                <a:latin typeface="Georgia"/>
                <a:ea typeface="+mn-ea"/>
              </a:rPr>
              <a:t>Jugadores de nichos (niche players): </a:t>
            </a:r>
            <a:r>
              <a:rPr lang="en-US" sz="1200">
                <a:solidFill>
                  <a:srgbClr val="333333"/>
                </a:solidFill>
                <a:latin typeface="Georgia"/>
                <a:ea typeface="+mn-ea"/>
              </a:rPr>
              <a:t>son proveedores enfocados a determinadas áreas de las tecnologías, generalmente no disponen de una suite completa. Esto podría ser porque ellos se centran en funcionalidades específicas o en las necesidades de un región en particular o porque ellos están recientemente en el mercado.</a:t>
            </a:r>
            <a:endParaRPr/>
          </a:p>
          <a:p>
            <a:pPr>
              <a:lnSpc>
                <a:spcPct val="100000"/>
              </a:lnSpc>
            </a:pPr>
            <a:endParaRPr/>
          </a:p>
          <a:p>
            <a:pPr>
              <a:lnSpc>
                <a:spcPct val="100000"/>
              </a:lnSpc>
            </a:pPr>
            <a:r>
              <a:rPr lang="en-US" sz="1200">
                <a:solidFill>
                  <a:srgbClr val="333333"/>
                </a:solidFill>
                <a:latin typeface="Georgia"/>
                <a:ea typeface="+mn-ea"/>
              </a:rPr>
              <a:t> </a:t>
            </a:r>
            <a:r>
              <a:rPr lang="en-US" sz="1200">
                <a:solidFill>
                  <a:srgbClr val="333333"/>
                </a:solidFill>
                <a:latin typeface="Georgia"/>
                <a:ea typeface="+mn-ea"/>
              </a:rPr>
              <a:t>30s</a:t>
            </a:r>
            <a:endParaRPr/>
          </a:p>
        </p:txBody>
      </p:sp>
      <p:sp>
        <p:nvSpPr>
          <p:cNvPr id="86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FFB76248-47BB-47B4-A98D-748E4A94F15B}"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3"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b="1" lang="en-US" sz="1200">
                <a:solidFill>
                  <a:srgbClr val="333333"/>
                </a:solidFill>
                <a:latin typeface="Georgia"/>
              </a:rPr>
              <a:t>Visionarios -&gt; </a:t>
            </a:r>
            <a:r>
              <a:rPr lang="en-US" sz="1200">
                <a:solidFill>
                  <a:srgbClr val="333333"/>
                </a:solidFill>
                <a:latin typeface="Georgia"/>
              </a:rPr>
              <a:t>entienden dónde va el mercado o tienen una visión para cambiar las reglas del mercado, pero todavía no ejecutan bien.</a:t>
            </a:r>
            <a:endParaRPr/>
          </a:p>
          <a:p>
            <a:pPr>
              <a:lnSpc>
                <a:spcPct val="100000"/>
              </a:lnSpc>
            </a:pPr>
            <a:endParaRPr/>
          </a:p>
          <a:p>
            <a:pPr>
              <a:lnSpc>
                <a:spcPct val="100000"/>
              </a:lnSpc>
            </a:pPr>
            <a:r>
              <a:rPr lang="en-US" sz="1200">
                <a:solidFill>
                  <a:srgbClr val="333333"/>
                </a:solidFill>
                <a:latin typeface="Georgia"/>
              </a:rPr>
              <a:t>Estos tipos de proveedores generalmente innovan necesitan invertir más en la capacidad de ejecución. </a:t>
            </a:r>
            <a:endParaRPr/>
          </a:p>
          <a:p>
            <a:pPr>
              <a:lnSpc>
                <a:spcPct val="100000"/>
              </a:lnSpc>
            </a:pPr>
            <a:endParaRPr/>
          </a:p>
          <a:p>
            <a:pPr>
              <a:lnSpc>
                <a:spcPct val="100000"/>
              </a:lnSpc>
            </a:pPr>
            <a:r>
              <a:rPr lang="en-US" sz="1200">
                <a:solidFill>
                  <a:srgbClr val="333333"/>
                </a:solidFill>
                <a:latin typeface="Georgia"/>
              </a:rPr>
              <a:t>30 s</a:t>
            </a:r>
            <a:endParaRPr/>
          </a:p>
        </p:txBody>
      </p:sp>
      <p:sp>
        <p:nvSpPr>
          <p:cNvPr id="86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A66CE470-775C-46D3-9BD2-F721A23FB488}"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5" name="PlaceHolder 1"/>
          <p:cNvSpPr>
            <a:spLocks noGrp="1"/>
          </p:cNvSpPr>
          <p:nvPr>
            <p:ph type="body"/>
          </p:nvPr>
        </p:nvSpPr>
        <p:spPr>
          <a:xfrm>
            <a:off x="685800" y="4400640"/>
            <a:ext cx="5485680" cy="3599640"/>
          </a:xfrm>
          <a:prstGeom prst="rect">
            <a:avLst/>
          </a:prstGeom>
        </p:spPr>
        <p:txBody>
          <a:bodyPr lIns="0" rIns="0" tIns="0" bIns="0"/>
          <a:p>
            <a:pPr>
              <a:lnSpc>
                <a:spcPct val="100000"/>
              </a:lnSpc>
            </a:pPr>
            <a:endParaRPr/>
          </a:p>
          <a:p>
            <a:pPr>
              <a:lnSpc>
                <a:spcPct val="100000"/>
              </a:lnSpc>
              <a:buFont typeface="Arial"/>
              <a:buChar char="•"/>
            </a:pPr>
            <a:r>
              <a:rPr b="1" lang="en-US" sz="1200">
                <a:solidFill>
                  <a:srgbClr val="333333"/>
                </a:solidFill>
                <a:latin typeface="Georgia"/>
              </a:rPr>
              <a:t>aspirantes -&gt;</a:t>
            </a:r>
            <a:r>
              <a:rPr lang="en-US" sz="1200">
                <a:solidFill>
                  <a:srgbClr val="333333"/>
                </a:solidFill>
                <a:latin typeface="Georgia"/>
              </a:rPr>
              <a:t>ejecutan bien hoy o pueden dominar un segmento grande, pero no demuestran una comprensión de la dirección del mercado.</a:t>
            </a:r>
            <a:endParaRPr/>
          </a:p>
          <a:p>
            <a:pPr>
              <a:lnSpc>
                <a:spcPct val="100000"/>
              </a:lnSpc>
            </a:pPr>
            <a:endParaRPr/>
          </a:p>
          <a:p>
            <a:pPr>
              <a:lnSpc>
                <a:spcPct val="100000"/>
              </a:lnSpc>
            </a:pPr>
            <a:r>
              <a:rPr lang="en-US" sz="1200">
                <a:solidFill>
                  <a:srgbClr val="333333"/>
                </a:solidFill>
                <a:latin typeface="Georgia"/>
              </a:rPr>
              <a:t>Por falta de visión, innovación o un entendimiento de las necesidades del mercado, estos no llegan a la </a:t>
            </a:r>
            <a:endParaRPr/>
          </a:p>
          <a:p>
            <a:pPr>
              <a:lnSpc>
                <a:spcPct val="100000"/>
              </a:lnSpc>
            </a:pPr>
            <a:r>
              <a:rPr lang="en-US" sz="1200">
                <a:solidFill>
                  <a:srgbClr val="333333"/>
                </a:solidFill>
                <a:latin typeface="Georgia"/>
              </a:rPr>
              <a:t>categoría de “líderes”.</a:t>
            </a:r>
            <a:endParaRPr/>
          </a:p>
          <a:p>
            <a:pPr>
              <a:lnSpc>
                <a:spcPct val="100000"/>
              </a:lnSpc>
            </a:pPr>
            <a:endParaRPr/>
          </a:p>
          <a:p>
            <a:pPr>
              <a:lnSpc>
                <a:spcPct val="100000"/>
              </a:lnSpc>
            </a:pPr>
            <a:r>
              <a:rPr lang="en-US" sz="1200">
                <a:solidFill>
                  <a:srgbClr val="333333"/>
                </a:solidFill>
                <a:latin typeface="Georgia"/>
              </a:rPr>
              <a:t>30s.</a:t>
            </a:r>
            <a:endParaRPr/>
          </a:p>
        </p:txBody>
      </p:sp>
      <p:sp>
        <p:nvSpPr>
          <p:cNvPr id="86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415BA64A-20DC-490D-A56E-E59DFF34CDAD}"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7" name="PlaceHolder 1"/>
          <p:cNvSpPr>
            <a:spLocks noGrp="1"/>
          </p:cNvSpPr>
          <p:nvPr>
            <p:ph type="body"/>
          </p:nvPr>
        </p:nvSpPr>
        <p:spPr>
          <a:xfrm>
            <a:off x="685800" y="4400640"/>
            <a:ext cx="5485680" cy="3599640"/>
          </a:xfrm>
          <a:prstGeom prst="rect">
            <a:avLst/>
          </a:prstGeom>
        </p:spPr>
        <p:txBody>
          <a:bodyPr lIns="0" rIns="0" tIns="0" bIns="0"/>
          <a:p>
            <a:pPr>
              <a:lnSpc>
                <a:spcPct val="100000"/>
              </a:lnSpc>
            </a:pPr>
            <a:endParaRPr/>
          </a:p>
          <a:p>
            <a:pPr>
              <a:lnSpc>
                <a:spcPct val="100000"/>
              </a:lnSpc>
              <a:buFont typeface="Arial"/>
              <a:buChar char="•"/>
            </a:pPr>
            <a:r>
              <a:rPr b="1" lang="en-US" sz="1200">
                <a:solidFill>
                  <a:srgbClr val="333333"/>
                </a:solidFill>
                <a:latin typeface="Georgia"/>
                <a:ea typeface="+mn-ea"/>
              </a:rPr>
              <a:t>Líderes -&gt;</a:t>
            </a:r>
            <a:r>
              <a:rPr lang="en-US" sz="1200">
                <a:solidFill>
                  <a:srgbClr val="333333"/>
                </a:solidFill>
                <a:latin typeface="Georgia"/>
                <a:ea typeface="+mn-ea"/>
              </a:rPr>
              <a:t>ejecutan bien su visión actual y además están bien posicionados para el mañana. </a:t>
            </a:r>
            <a:endParaRPr/>
          </a:p>
          <a:p>
            <a:pPr>
              <a:lnSpc>
                <a:spcPct val="100000"/>
              </a:lnSpc>
            </a:pPr>
            <a:endParaRPr/>
          </a:p>
          <a:p>
            <a:pPr>
              <a:lnSpc>
                <a:spcPct val="100000"/>
              </a:lnSpc>
              <a:buFont typeface="Arial"/>
              <a:buChar char="•"/>
            </a:pPr>
            <a:r>
              <a:rPr lang="en-US" sz="1200">
                <a:solidFill>
                  <a:srgbClr val="333333"/>
                </a:solidFill>
                <a:latin typeface="Georgia"/>
                <a:ea typeface="+mn-ea"/>
              </a:rPr>
              <a:t>Demuestran la visión necesaria para mantener su posición en el mercado a medida que estos evolucionan.</a:t>
            </a:r>
            <a:endParaRPr/>
          </a:p>
          <a:p>
            <a:pPr>
              <a:lnSpc>
                <a:spcPct val="100000"/>
              </a:lnSpc>
            </a:pPr>
            <a:endParaRPr/>
          </a:p>
          <a:p>
            <a:pPr>
              <a:lnSpc>
                <a:spcPct val="100000"/>
              </a:lnSpc>
              <a:buFont typeface="Arial"/>
              <a:buChar char="•"/>
            </a:pPr>
            <a:r>
              <a:rPr lang="en-US" sz="1200">
                <a:solidFill>
                  <a:srgbClr val="333333"/>
                </a:solidFill>
                <a:latin typeface="Georgia"/>
                <a:ea typeface="+mn-ea"/>
              </a:rPr>
              <a:t>A diferencia de los demás, los líderes suelen poseer una gran base de clientes satisfechos y disfrutan de una alta visibilidad del mercado. Su tamaño y su fortaleza financiera les permiten seguir siendo viables en una economía desafiante.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buFont typeface="Arial"/>
              <a:buChar char="•"/>
            </a:pPr>
            <a:r>
              <a:rPr lang="en-US" sz="1200">
                <a:solidFill>
                  <a:srgbClr val="333333"/>
                </a:solidFill>
                <a:latin typeface="Georgia"/>
                <a:ea typeface="+mn-ea"/>
              </a:rPr>
              <a:t>20s</a:t>
            </a:r>
            <a:endParaRPr/>
          </a:p>
        </p:txBody>
      </p:sp>
      <p:sp>
        <p:nvSpPr>
          <p:cNvPr id="86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0CD02111-B776-4AAA-83E7-308E2D97F993}"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9"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000">
                <a:solidFill>
                  <a:srgbClr val="000000"/>
                </a:solidFill>
                <a:latin typeface="+mn-lt"/>
                <a:ea typeface="+mn-ea"/>
              </a:rPr>
              <a:t>Aquí tenemos un ejemplo del cuadrante mágico de gartner, dónde se presentan a proveedores de tecnologías de BI y data Discovery. Tableau fue ubicado como líder durante 5 años consecutivos desde 2013 hasta el último informe que data de febrero 2017. Esta imagen pertenece al informe del año 2015, dónde vemos a tableau como líder mejor ubicado.</a:t>
            </a:r>
            <a:endParaRPr/>
          </a:p>
          <a:p>
            <a:pPr>
              <a:lnSpc>
                <a:spcPct val="100000"/>
              </a:lnSpc>
            </a:pPr>
            <a:endParaRPr/>
          </a:p>
          <a:p>
            <a:pPr>
              <a:lnSpc>
                <a:spcPct val="100000"/>
              </a:lnSpc>
            </a:pPr>
            <a:r>
              <a:rPr lang="en-US" sz="1000">
                <a:solidFill>
                  <a:srgbClr val="000000"/>
                </a:solidFill>
                <a:latin typeface="+mn-lt"/>
                <a:ea typeface="+mn-ea"/>
              </a:rPr>
              <a:t>Daremos un ejemplo entre tableau y pentaho. </a:t>
            </a:r>
            <a:endParaRPr/>
          </a:p>
          <a:p>
            <a:pPr>
              <a:lnSpc>
                <a:spcPct val="100000"/>
              </a:lnSpc>
            </a:pPr>
            <a:r>
              <a:rPr lang="en-US" sz="1000">
                <a:solidFill>
                  <a:srgbClr val="000000"/>
                </a:solidFill>
                <a:latin typeface="+mn-lt"/>
                <a:ea typeface="+mn-ea"/>
              </a:rPr>
              <a:t>Como vemos tableau en el año 2015 estaba en la categoría de lideres a diferencia de pentaho que se encontraba en la categoría de jugadores de nicho.</a:t>
            </a:r>
            <a:endParaRPr/>
          </a:p>
          <a:p>
            <a:pPr>
              <a:lnSpc>
                <a:spcPct val="100000"/>
              </a:lnSpc>
            </a:pPr>
            <a:endParaRPr/>
          </a:p>
          <a:p>
            <a:pPr>
              <a:lnSpc>
                <a:spcPct val="100000"/>
              </a:lnSpc>
            </a:pPr>
            <a:r>
              <a:rPr lang="en-US" sz="1000">
                <a:solidFill>
                  <a:srgbClr val="000000"/>
                </a:solidFill>
                <a:latin typeface="+mn-lt"/>
                <a:ea typeface="+mn-ea"/>
              </a:rPr>
              <a:t>Vemos que tableau tiene mas capacidad de ejecución y completitud de su visión.</a:t>
            </a:r>
            <a:endParaRPr/>
          </a:p>
          <a:p>
            <a:pPr>
              <a:lnSpc>
                <a:spcPct val="100000"/>
              </a:lnSpc>
            </a:pPr>
            <a:endParaRPr/>
          </a:p>
          <a:p>
            <a:pPr>
              <a:lnSpc>
                <a:spcPct val="100000"/>
              </a:lnSpc>
            </a:pPr>
            <a:r>
              <a:rPr lang="en-US" sz="1000">
                <a:solidFill>
                  <a:srgbClr val="000000"/>
                </a:solidFill>
                <a:latin typeface="+mn-lt"/>
                <a:ea typeface="+mn-ea"/>
              </a:rPr>
              <a:t>Explicamos el porque esto entre las dos herramientas.</a:t>
            </a:r>
            <a:endParaRPr/>
          </a:p>
          <a:p>
            <a:pPr>
              <a:lnSpc>
                <a:spcPct val="100000"/>
              </a:lnSpc>
            </a:pPr>
            <a:endParaRPr/>
          </a:p>
          <a:p>
            <a:pPr>
              <a:lnSpc>
                <a:spcPct val="100000"/>
              </a:lnSpc>
            </a:pPr>
            <a:r>
              <a:rPr lang="en-US" sz="1000">
                <a:solidFill>
                  <a:srgbClr val="000000"/>
                </a:solidFill>
                <a:latin typeface="+mn-lt"/>
                <a:ea typeface="+mn-ea"/>
              </a:rPr>
              <a:t>Los líderes generalmente poseen una suite completa, es facil de usar a diferencia de los que están mas hacia la izquierda. Vemos que pentaho se encuentra en esa posición.</a:t>
            </a:r>
            <a:endParaRPr/>
          </a:p>
          <a:p>
            <a:pPr>
              <a:lnSpc>
                <a:spcPct val="100000"/>
              </a:lnSpc>
            </a:pPr>
            <a:endParaRPr/>
          </a:p>
          <a:p>
            <a:pPr>
              <a:lnSpc>
                <a:spcPct val="100000"/>
              </a:lnSpc>
            </a:pPr>
            <a:r>
              <a:rPr lang="en-US" sz="1000">
                <a:solidFill>
                  <a:srgbClr val="000000"/>
                </a:solidFill>
                <a:latin typeface="+mn-lt"/>
                <a:ea typeface="+mn-ea"/>
              </a:rPr>
              <a:t>Pentaho es mas complicado de usar por un usuario que no es de TI, a diferencia de tableau que este es facil de usar por estos tipos de usuario, pero también tableau nos permite realizar calculos complejos, que generalmente este tipo de calculos lo realizan científicos de datos o usuarios avanzados que no son de TI. </a:t>
            </a:r>
            <a:endParaRPr/>
          </a:p>
          <a:p>
            <a:pPr>
              <a:lnSpc>
                <a:spcPct val="100000"/>
              </a:lnSpc>
            </a:pPr>
            <a:endParaRPr/>
          </a:p>
          <a:p>
            <a:pPr>
              <a:lnSpc>
                <a:spcPct val="100000"/>
              </a:lnSpc>
            </a:pPr>
            <a:r>
              <a:rPr lang="en-US" sz="1000">
                <a:solidFill>
                  <a:srgbClr val="000000"/>
                </a:solidFill>
                <a:latin typeface="+mn-lt"/>
                <a:ea typeface="+mn-ea"/>
              </a:rPr>
              <a:t>Con esto queremos decir que no solo por que es mas facil de usar nos limite mas lo que podemos hacer con la herramienta.</a:t>
            </a:r>
            <a:endParaRPr/>
          </a:p>
          <a:p>
            <a:pPr>
              <a:lnSpc>
                <a:spcPct val="100000"/>
              </a:lnSpc>
            </a:pPr>
            <a:endParaRPr/>
          </a:p>
        </p:txBody>
      </p:sp>
      <p:sp>
        <p:nvSpPr>
          <p:cNvPr id="87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32DA4259-E3FC-41CA-8173-3998DE7A4332}" type="slidenum">
              <a:rPr lang="en-US"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5" name="PlaceHolder 1"/>
          <p:cNvSpPr>
            <a:spLocks noGrp="1"/>
          </p:cNvSpPr>
          <p:nvPr>
            <p:ph type="body"/>
          </p:nvPr>
        </p:nvSpPr>
        <p:spPr>
          <a:xfrm>
            <a:off x="685800" y="4400640"/>
            <a:ext cx="5485680" cy="3599640"/>
          </a:xfrm>
          <a:prstGeom prst="rect">
            <a:avLst/>
          </a:prstGeom>
        </p:spPr>
        <p:txBody>
          <a:bodyPr lIns="0" rIns="0" tIns="0" bIns="0"/>
          <a:p>
            <a:r>
              <a:rPr lang="en-US" sz="1200">
                <a:solidFill>
                  <a:srgbClr val="000000"/>
                </a:solidFill>
                <a:latin typeface="+mn-lt"/>
                <a:ea typeface="+mn-ea"/>
              </a:rPr>
              <a:t>Muy buenas tardes somos alumnos de la carrera de análisis de sistemas, mi compañero Iván Ariel Cáceres y quién les habla Ariel Landaida,  estamos complacidos de compartir con ustedes este tema, que nos interesa desde hace mucho tiempo, la cual trata sobre Business Intelligence y específicamente su aplicación utilizando técnicas de Data Discovery a datos del Paraguay.</a:t>
            </a:r>
            <a:endParaRPr/>
          </a:p>
          <a:p>
            <a:endParaRPr/>
          </a:p>
          <a:p>
            <a:r>
              <a:rPr lang="en-US" sz="1200">
                <a:solidFill>
                  <a:srgbClr val="000000"/>
                </a:solidFill>
                <a:latin typeface="+mn-lt"/>
                <a:ea typeface="+mn-ea"/>
              </a:rPr>
              <a:t>22 segundos</a:t>
            </a:r>
            <a:endParaRPr/>
          </a:p>
        </p:txBody>
      </p:sp>
      <p:sp>
        <p:nvSpPr>
          <p:cNvPr id="83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F8B2D422-6B6E-43E4-B936-F68D8B36604F}"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1"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En esta imagen perteneciente al año 2016 vemos que tableau ha disminuido su capacidad de ejecución pero ha incrementado su visión, al igual que pentaho.</a:t>
            </a:r>
            <a:endParaRPr/>
          </a:p>
          <a:p>
            <a:pPr>
              <a:lnSpc>
                <a:spcPct val="100000"/>
              </a:lnSpc>
            </a:pPr>
            <a:endParaRPr/>
          </a:p>
          <a:p>
            <a:pPr>
              <a:lnSpc>
                <a:spcPct val="100000"/>
              </a:lnSpc>
            </a:pPr>
            <a:r>
              <a:rPr lang="en-US" sz="1200">
                <a:solidFill>
                  <a:srgbClr val="000000"/>
                </a:solidFill>
                <a:latin typeface="+mn-lt"/>
                <a:ea typeface="+mn-ea"/>
              </a:rPr>
              <a:t>Como decíamos ,implementar nuevas ideas implica reestructurar la organización en varios aspectos hasta que volvamos al nivel deseado de ejecución.</a:t>
            </a:r>
            <a:endParaRPr/>
          </a:p>
        </p:txBody>
      </p:sp>
      <p:sp>
        <p:nvSpPr>
          <p:cNvPr id="87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63E7F042-0F84-4329-B552-C3E3E58E0700}" type="slidenum">
              <a:rPr lang="en-US" sz="1200">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3"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Y por último el informe más reciente de Gartner, donde vemos que tableau nuevamente es líder y ha incrementado tanto su capacidad de ejecución como la visión.</a:t>
            </a:r>
            <a:endParaRPr/>
          </a:p>
          <a:p>
            <a:pPr>
              <a:lnSpc>
                <a:spcPct val="100000"/>
              </a:lnSpc>
            </a:pP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Además del cuadrante mágico de gartner, también nos ayudo </a:t>
            </a:r>
            <a:r>
              <a:rPr lang="en-US" sz="1200">
                <a:solidFill>
                  <a:srgbClr val="000000"/>
                </a:solidFill>
                <a:latin typeface="+mn-lt"/>
                <a:ea typeface="+mn-ea"/>
              </a:rPr>
              <a:t>	</a:t>
            </a:r>
            <a:r>
              <a:rPr lang="en-US" sz="1200">
                <a:solidFill>
                  <a:srgbClr val="000000"/>
                </a:solidFill>
                <a:latin typeface="+mn-lt"/>
                <a:ea typeface="+mn-ea"/>
              </a:rPr>
              <a:t>a la sección de la herramienta algunas características que </a:t>
            </a:r>
            <a:r>
              <a:rPr lang="en-US" sz="1200">
                <a:solidFill>
                  <a:srgbClr val="000000"/>
                </a:solidFill>
                <a:latin typeface="+mn-lt"/>
                <a:ea typeface="+mn-ea"/>
              </a:rPr>
              <a:t>	</a:t>
            </a:r>
            <a:r>
              <a:rPr lang="en-US" sz="1200">
                <a:solidFill>
                  <a:srgbClr val="000000"/>
                </a:solidFill>
                <a:latin typeface="+mn-lt"/>
                <a:ea typeface="+mn-ea"/>
              </a:rPr>
              <a:t>	</a:t>
            </a:r>
            <a:r>
              <a:rPr lang="en-US" sz="1200">
                <a:solidFill>
                  <a:srgbClr val="000000"/>
                </a:solidFill>
                <a:latin typeface="+mn-lt"/>
                <a:ea typeface="+mn-ea"/>
              </a:rPr>
              <a:t>presentaremos a continuación y también que esta herramienta </a:t>
            </a:r>
            <a:r>
              <a:rPr lang="en-US" sz="1200">
                <a:solidFill>
                  <a:srgbClr val="000000"/>
                </a:solidFill>
                <a:latin typeface="+mn-lt"/>
                <a:ea typeface="+mn-ea"/>
              </a:rPr>
              <a:t>	</a:t>
            </a:r>
            <a:r>
              <a:rPr lang="en-US" sz="1200">
                <a:solidFill>
                  <a:srgbClr val="000000"/>
                </a:solidFill>
                <a:latin typeface="+mn-lt"/>
                <a:ea typeface="+mn-ea"/>
              </a:rPr>
              <a:t>posee una versión pública que es de uso libre.</a:t>
            </a:r>
            <a:endParaRPr/>
          </a:p>
          <a:p>
            <a:pPr>
              <a:lnSpc>
                <a:spcPct val="100000"/>
              </a:lnSpc>
            </a:pPr>
            <a:endParaRPr/>
          </a:p>
          <a:p>
            <a:pPr>
              <a:lnSpc>
                <a:spcPct val="100000"/>
              </a:lnSpc>
            </a:pPr>
            <a:r>
              <a:rPr lang="en-US" sz="1200">
                <a:solidFill>
                  <a:srgbClr val="000000"/>
                </a:solidFill>
                <a:latin typeface="+mn-lt"/>
                <a:ea typeface="+mn-ea"/>
              </a:rPr>
              <a:t>45s</a:t>
            </a:r>
            <a:endParaRPr/>
          </a:p>
        </p:txBody>
      </p:sp>
      <p:sp>
        <p:nvSpPr>
          <p:cNvPr id="87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B7EF284C-C031-4259-9810-77A799912F4D}"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5" name="CustomShape 1"/>
          <p:cNvSpPr/>
          <p:nvPr/>
        </p:nvSpPr>
        <p:spPr>
          <a:xfrm>
            <a:off x="3884760" y="8685360"/>
            <a:ext cx="2971080" cy="457920"/>
          </a:xfrm>
          <a:prstGeom prst="rect">
            <a:avLst/>
          </a:prstGeom>
          <a:noFill/>
          <a:ln>
            <a:noFill/>
          </a:ln>
        </p:spPr>
        <p:txBody>
          <a:bodyPr lIns="90000" rIns="90000" tIns="45000" bIns="45000" anchor="b"/>
          <a:p>
            <a:pPr algn="r">
              <a:lnSpc>
                <a:spcPct val="100000"/>
              </a:lnSpc>
            </a:pPr>
            <a:fld id="{B8826F6E-1258-42DC-9B63-3EB6276D1D33}" type="slidenum">
              <a:rPr lang="en-US" sz="1200">
                <a:solidFill>
                  <a:srgbClr val="000000"/>
                </a:solidFill>
                <a:latin typeface="+mn-lt"/>
                <a:ea typeface="+mn-ea"/>
              </a:rPr>
              <a:t>&lt;number&gt;</a:t>
            </a:fld>
            <a:endParaRPr/>
          </a:p>
        </p:txBody>
      </p:sp>
      <p:sp>
        <p:nvSpPr>
          <p:cNvPr id="876" name="PlaceHolder 2"/>
          <p:cNvSpPr>
            <a:spLocks noGrp="1"/>
          </p:cNvSpPr>
          <p:nvPr>
            <p:ph type="body"/>
          </p:nvPr>
        </p:nvSpPr>
        <p:spPr>
          <a:xfrm>
            <a:off x="685800" y="4400640"/>
            <a:ext cx="5485680" cy="3599640"/>
          </a:xfrm>
          <a:prstGeom prst="rect">
            <a:avLst/>
          </a:prstGeom>
        </p:spPr>
        <p:txBody>
          <a:bodyPr lIns="0" rIns="0" tIns="0" bIns="0"/>
          <a:p>
            <a:pPr>
              <a:lnSpc>
                <a:spcPct val="100000"/>
              </a:lnSpc>
            </a:pPr>
            <a:endParaRPr/>
          </a:p>
          <a:p>
            <a:pPr>
              <a:lnSpc>
                <a:spcPct val="100000"/>
              </a:lnSpc>
              <a:buFont typeface="Arial"/>
              <a:buChar char="•"/>
            </a:pPr>
            <a:r>
              <a:rPr lang="en-US" sz="1200">
                <a:solidFill>
                  <a:srgbClr val="000000"/>
                </a:solidFill>
                <a:latin typeface="+mn-lt"/>
                <a:ea typeface="+mn-ea"/>
              </a:rPr>
              <a:t>La primera características es accesible por cualquier uno.</a:t>
            </a:r>
            <a:endParaRPr/>
          </a:p>
          <a:p>
            <a:pPr>
              <a:lnSpc>
                <a:spcPct val="100000"/>
              </a:lnSpc>
              <a:buFont typeface="Arial"/>
              <a:buChar char="•"/>
            </a:pPr>
            <a:r>
              <a:rPr lang="en-US" sz="1200">
                <a:solidFill>
                  <a:srgbClr val="000000"/>
                </a:solidFill>
                <a:latin typeface="+mn-lt"/>
                <a:ea typeface="+mn-ea"/>
              </a:rPr>
              <a:t>Gartner ha señalado lo siguiente:</a:t>
            </a:r>
            <a:endParaRPr/>
          </a:p>
          <a:p>
            <a:pPr>
              <a:lnSpc>
                <a:spcPct val="100000"/>
              </a:lnSpc>
              <a:buFont typeface="Arial"/>
              <a:buChar char="•"/>
            </a:pPr>
            <a:r>
              <a:rPr lang="en-US" sz="1200">
                <a:solidFill>
                  <a:srgbClr val="000000"/>
                </a:solidFill>
                <a:latin typeface="+mn-lt"/>
                <a:ea typeface="+mn-ea"/>
              </a:rPr>
              <a:t>Creemos que Tableau es el líder entre los productos de análisis modernos porque proporciona una solución completa de análisis visual. Los usuarios se pueden conectar a casi cualquier fuente de datos. </a:t>
            </a:r>
            <a:endParaRPr/>
          </a:p>
          <a:p>
            <a:pPr>
              <a:lnSpc>
                <a:spcPct val="100000"/>
              </a:lnSpc>
              <a:buFont typeface="Arial"/>
              <a:buChar char="•"/>
            </a:pPr>
            <a:r>
              <a:rPr lang="en-US" sz="1200">
                <a:solidFill>
                  <a:srgbClr val="000000"/>
                </a:solidFill>
                <a:latin typeface="+mn-lt"/>
                <a:ea typeface="+mn-ea"/>
              </a:rPr>
              <a:t>Incluso sin mucho conocimiento técnico pueden analizar esos datos a través de nuestra interfaz de arrastrar y soltar. Cualquier persona puede hacer preguntas a sus datos y contestarlas a una gran velocidad, casi a la velocidad del pensamiento.</a:t>
            </a:r>
            <a:endParaRPr/>
          </a:p>
          <a:p>
            <a:pPr>
              <a:lnSpc>
                <a:spcPct val="100000"/>
              </a:lnSpc>
            </a:pPr>
            <a:endParaRPr/>
          </a:p>
          <a:p>
            <a:pPr>
              <a:lnSpc>
                <a:spcPct val="100000"/>
              </a:lnSpc>
              <a:buFont typeface="Arial"/>
              <a:buChar char="•"/>
            </a:pPr>
            <a:r>
              <a:rPr lang="en-US" sz="1200">
                <a:solidFill>
                  <a:srgbClr val="000000"/>
                </a:solidFill>
                <a:latin typeface="+mn-lt"/>
                <a:ea typeface="+mn-ea"/>
              </a:rPr>
              <a:t>Al referirme a conocimiento técnicos queremos decir que para consumir información desde la base de datos no es necesario conocer algún lenguaje de consulta a bases de datos ya sean estructuradas o no estructuradas, podríamos dar un ejemplo del lenguaje SQL, la cual nos permite extraer información de bases de datos estructuradas como oracle, mysql, postgres, etc, ya que tableau realiza esta tarea por nosotros, a no ser que optemos por construirlas nosotros mismos, que también es posible.</a:t>
            </a:r>
            <a:endParaRPr/>
          </a:p>
          <a:p>
            <a:pPr>
              <a:lnSpc>
                <a:spcPct val="100000"/>
              </a:lnSpc>
            </a:pPr>
            <a:r>
              <a:rPr lang="en-US" sz="1200">
                <a:solidFill>
                  <a:srgbClr val="000000"/>
                </a:solidFill>
                <a:latin typeface="+mn-lt"/>
                <a:ea typeface="+mn-ea"/>
              </a:rPr>
              <a:t>60s</a:t>
            </a:r>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7" name="PlaceHolder 1"/>
          <p:cNvSpPr>
            <a:spLocks noGrp="1"/>
          </p:cNvSpPr>
          <p:nvPr>
            <p:ph type="body"/>
          </p:nvPr>
        </p:nvSpPr>
        <p:spPr>
          <a:xfrm>
            <a:off x="685800" y="4400640"/>
            <a:ext cx="5485680" cy="3599640"/>
          </a:xfrm>
          <a:prstGeom prst="rect">
            <a:avLst/>
          </a:prstGeom>
        </p:spPr>
        <p:txBody>
          <a:bodyPr lIns="0" rIns="0" tIns="0" bIns="0"/>
          <a:p>
            <a:r>
              <a:rPr lang="en-US" sz="1200">
                <a:latin typeface="Arial"/>
              </a:rPr>
              <a:t>Como muchas otras aplicaciones modernas es multi plataforma y accesible desde cualquier dispositivo con acceso a internet.</a:t>
            </a:r>
            <a:endParaRPr/>
          </a:p>
        </p:txBody>
      </p:sp>
      <p:sp>
        <p:nvSpPr>
          <p:cNvPr id="87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78E5B69B-95C6-4B12-A117-3E6617B8838F}" type="slidenum">
              <a:rPr lang="en-US" sz="1200">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9" name="PlaceHolder 1"/>
          <p:cNvSpPr>
            <a:spLocks noGrp="1"/>
          </p:cNvSpPr>
          <p:nvPr>
            <p:ph type="body"/>
          </p:nvPr>
        </p:nvSpPr>
        <p:spPr>
          <a:xfrm>
            <a:off x="685800" y="4400640"/>
            <a:ext cx="5485680" cy="3599640"/>
          </a:xfrm>
          <a:prstGeom prst="rect">
            <a:avLst/>
          </a:prstGeom>
        </p:spPr>
        <p:txBody>
          <a:bodyPr lIns="0" rIns="0" tIns="0" bIns="0"/>
          <a:p>
            <a:r>
              <a:rPr lang="en-US" sz="1200">
                <a:latin typeface="Arial"/>
              </a:rPr>
              <a:t>     </a:t>
            </a:r>
            <a:r>
              <a:rPr lang="en-US" sz="1200">
                <a:latin typeface="Arial"/>
              </a:rPr>
              <a:t>Tableau nos provee una URL o un código en JS para incrustar o embutir los dashboards contruidos con al herramienta en cualquier otra aplicación ya existente en la organización.</a:t>
            </a:r>
            <a:endParaRPr/>
          </a:p>
        </p:txBody>
      </p:sp>
      <p:sp>
        <p:nvSpPr>
          <p:cNvPr id="88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31BCF8C-F852-4F98-90C4-4AB41BAA9894}"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1" name="PlaceHolder 1"/>
          <p:cNvSpPr>
            <a:spLocks noGrp="1"/>
          </p:cNvSpPr>
          <p:nvPr>
            <p:ph type="body"/>
          </p:nvPr>
        </p:nvSpPr>
        <p:spPr>
          <a:xfrm>
            <a:off x="685800" y="4400640"/>
            <a:ext cx="5485680" cy="3599640"/>
          </a:xfrm>
          <a:prstGeom prst="rect">
            <a:avLst/>
          </a:prstGeom>
        </p:spPr>
        <p:txBody>
          <a:bodyPr lIns="0" rIns="0" tIns="0" bIns="0"/>
          <a:p>
            <a:r>
              <a:rPr lang="en-US" sz="1200">
                <a:latin typeface="Arial"/>
              </a:rPr>
              <a:t>     </a:t>
            </a:r>
            <a:r>
              <a:rPr lang="en-US" sz="1200">
                <a:latin typeface="Arial"/>
              </a:rPr>
              <a:t>Como mencionó Gartner, tableau puede conectarse a casi cualquier origen de datos, ya sean relacionales o no relacionales, estructuradas o no estructuradas.</a:t>
            </a:r>
            <a:endParaRPr/>
          </a:p>
          <a:p>
            <a:endParaRPr/>
          </a:p>
          <a:p>
            <a:r>
              <a:rPr lang="en-US" sz="1200">
                <a:latin typeface="Arial"/>
              </a:rPr>
              <a:t>     </a:t>
            </a:r>
            <a:r>
              <a:rPr lang="en-US" sz="1200">
                <a:latin typeface="Arial"/>
              </a:rPr>
              <a:t>Citaremos algunos orígenes de datos, como por ejemplo, SQL Server, Oracle, Teradata, entre otros. Tambień nos da la facilidad de conectarnos facilmente a archivos csv, planillas excels y documentos PDF.</a:t>
            </a:r>
            <a:endParaRPr/>
          </a:p>
          <a:p>
            <a:endParaRPr/>
          </a:p>
          <a:p>
            <a:r>
              <a:rPr lang="en-US" sz="1200">
                <a:latin typeface="Arial"/>
              </a:rPr>
              <a:t>30s</a:t>
            </a:r>
            <a:endParaRPr/>
          </a:p>
        </p:txBody>
      </p:sp>
      <p:sp>
        <p:nvSpPr>
          <p:cNvPr id="88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71062686-5E42-4112-A906-B2FCB68AE7B2}"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3"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En esta sección se presentan 4 productos construidos en esta Tesis, los cuales son Paneles de Control, en donde se relacionan conjuntos de datos de la ANDE y de la DGEEC </a:t>
            </a:r>
            <a:r>
              <a:rPr lang="en-US" sz="1200">
                <a:solidFill>
                  <a:srgbClr val="000000"/>
                </a:solidFill>
                <a:latin typeface="+mn-lt"/>
                <a:ea typeface="+mn-ea"/>
              </a:rPr>
              <a:t>con el objetivo de obtener información de interés para la organización.</a:t>
            </a:r>
            <a:endParaRPr/>
          </a:p>
          <a:p>
            <a:pPr>
              <a:lnSpc>
                <a:spcPct val="100000"/>
              </a:lnSpc>
              <a:buFont typeface="Arial"/>
              <a:buChar char="•"/>
            </a:pPr>
            <a:endParaRPr/>
          </a:p>
          <a:p>
            <a:pPr>
              <a:lnSpc>
                <a:spcPct val="100000"/>
              </a:lnSpc>
              <a:buFont typeface="Arial"/>
              <a:buChar char="•"/>
            </a:pPr>
            <a:r>
              <a:rPr lang="en-US" sz="1200">
                <a:solidFill>
                  <a:srgbClr val="000000"/>
                </a:solidFill>
                <a:latin typeface="+mn-lt"/>
                <a:ea typeface="+mn-ea"/>
              </a:rPr>
              <a:t>Se utilizan 3 técnicas. Una de las técnicas utilizadas es la tasa de crecimiento, la segunda es el pronóstico o forecasting y por último la linea de tendencia:</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a:p>
        </p:txBody>
      </p:sp>
      <p:sp>
        <p:nvSpPr>
          <p:cNvPr id="88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F46F9C52-5194-4321-8A53-907A5AD2AA4D}" type="slidenum">
              <a:rPr lang="en-US" sz="1200">
                <a:solidFill>
                  <a:srgbClr val="000000"/>
                </a:solidFill>
                <a:latin typeface="Garamond"/>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5"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En este dashboard se  presentan 3 gráficos comparativos, en el primero se realiza una comparación de la tasa de crecimiento de la población del Paraguay y de los clientes de la ANDE. Para esto se comparan las diferencias de valores entre un año y su año anterior. </a:t>
            </a:r>
            <a:endParaRPr/>
          </a:p>
          <a:p>
            <a:pPr>
              <a:lnSpc>
                <a:spcPct val="100000"/>
              </a:lnSpc>
            </a:pPr>
            <a:endParaRPr/>
          </a:p>
          <a:p>
            <a:pPr>
              <a:lnSpc>
                <a:spcPct val="100000"/>
              </a:lnSpc>
            </a:pPr>
            <a:r>
              <a:rPr lang="en-US" sz="1200">
                <a:solidFill>
                  <a:srgbClr val="000000"/>
                </a:solidFill>
                <a:latin typeface="+mn-lt"/>
                <a:ea typeface="+mn-ea"/>
              </a:rPr>
              <a:t>En el primer gráfico de la la izquierda se realizan tres pronósticos, uno sobre la cantidad poblacional, otro sobre el consumo de energía eléctrica y por último sobre los clientes de la ANDE.</a:t>
            </a:r>
            <a:endParaRPr/>
          </a:p>
          <a:p>
            <a:pPr>
              <a:lnSpc>
                <a:spcPct val="100000"/>
              </a:lnSpc>
            </a:pPr>
            <a:endParaRPr/>
          </a:p>
          <a:p>
            <a:pPr>
              <a:lnSpc>
                <a:spcPct val="100000"/>
              </a:lnSpc>
            </a:pPr>
            <a:r>
              <a:rPr lang="en-US" sz="1200">
                <a:solidFill>
                  <a:srgbClr val="000000"/>
                </a:solidFill>
                <a:latin typeface="+mn-lt"/>
                <a:ea typeface="+mn-ea"/>
              </a:rPr>
              <a:t>En el tercer y último gráfico se realiza una comparación de la tasa de crecimiento del importe facturado y la tasa de crecimiento de la energía consumida. </a:t>
            </a:r>
            <a:endParaRPr/>
          </a:p>
          <a:p>
            <a:pPr>
              <a:lnSpc>
                <a:spcPct val="100000"/>
              </a:lnSpc>
            </a:pPr>
            <a:endParaRPr/>
          </a:p>
          <a:p>
            <a:pPr>
              <a:lnSpc>
                <a:spcPct val="100000"/>
              </a:lnSpc>
            </a:pPr>
            <a:endParaRPr/>
          </a:p>
          <a:p>
            <a:pPr>
              <a:lnSpc>
                <a:spcPct val="100000"/>
              </a:lnSpc>
            </a:pPr>
            <a:endParaRPr/>
          </a:p>
        </p:txBody>
      </p:sp>
      <p:sp>
        <p:nvSpPr>
          <p:cNvPr id="88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AD14D839-2C10-43DB-9803-CAA38DFE2B4E}" type="slidenum">
              <a:rPr lang="en-US" sz="1200">
                <a:solidFill>
                  <a:srgbClr val="000000"/>
                </a:solidFill>
                <a:latin typeface="Garamond"/>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7"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88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2FC6C9B4-E863-4A58-951F-C5063B2A4B36}" type="slidenum">
              <a:rPr lang="en-US" sz="1200">
                <a:solidFill>
                  <a:srgbClr val="000000"/>
                </a:solidFill>
                <a:latin typeface="Garamond"/>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9"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89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DE9F12C3-1AFE-4D53-B539-61C3EFE3971E}" type="slidenum">
              <a:rPr lang="en-US" sz="1200">
                <a:solidFill>
                  <a:srgbClr val="000000"/>
                </a:solidFill>
                <a:latin typeface="Garamond"/>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7"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Comenzaremos por dar una introducción de lo que es Inteligencia de Negocios y sus potenciales beneficios.</a:t>
            </a:r>
            <a:endParaRPr/>
          </a:p>
          <a:p>
            <a:pPr>
              <a:lnSpc>
                <a:spcPct val="100000"/>
              </a:lnSpc>
            </a:pPr>
            <a:endParaRPr/>
          </a:p>
          <a:p>
            <a:pPr>
              <a:lnSpc>
                <a:spcPct val="100000"/>
              </a:lnSpc>
            </a:pPr>
            <a:r>
              <a:rPr lang="en-US" sz="1200">
                <a:solidFill>
                  <a:srgbClr val="000000"/>
                </a:solidFill>
                <a:latin typeface="+mn-lt"/>
                <a:ea typeface="+mn-ea"/>
              </a:rPr>
              <a:t>Luego mostraremos una comparación de las metodologías utilizadas en el BI tradicional y las metodologías de DATA Discovery utilizadas hoy en día y por qué esta última nos da valor agregado.</a:t>
            </a:r>
            <a:endParaRPr/>
          </a:p>
          <a:p>
            <a:pPr>
              <a:lnSpc>
                <a:spcPct val="100000"/>
              </a:lnSpc>
            </a:pPr>
            <a:endParaRPr/>
          </a:p>
          <a:p>
            <a:pPr>
              <a:lnSpc>
                <a:spcPct val="100000"/>
              </a:lnSpc>
            </a:pPr>
            <a:r>
              <a:rPr lang="en-US" sz="1200">
                <a:solidFill>
                  <a:srgbClr val="000000"/>
                </a:solidFill>
                <a:latin typeface="+mn-lt"/>
                <a:ea typeface="+mn-ea"/>
              </a:rPr>
              <a:t>En secuencia hablaremos del software tableau y sus cualidades. </a:t>
            </a:r>
            <a:endParaRPr/>
          </a:p>
          <a:p>
            <a:pPr>
              <a:lnSpc>
                <a:spcPct val="100000"/>
              </a:lnSpc>
            </a:pPr>
            <a:endParaRPr/>
          </a:p>
          <a:p>
            <a:pPr>
              <a:lnSpc>
                <a:spcPct val="100000"/>
              </a:lnSpc>
            </a:pPr>
            <a:r>
              <a:rPr lang="en-US" sz="1200">
                <a:solidFill>
                  <a:srgbClr val="000000"/>
                </a:solidFill>
                <a:latin typeface="+mn-lt"/>
                <a:ea typeface="+mn-ea"/>
              </a:rPr>
              <a:t>Finalizamos mostrando algunos dashboards que se construyeron en base a datos de la ANDE y como un plus dashboards  que demuestran lo sencillo que es cruzar datos de dos instituciones en esta caso de la Dirección General Estadisticas Encuestas Y Censo con la ANDE.</a:t>
            </a:r>
            <a:endParaRPr/>
          </a:p>
          <a:p>
            <a:pPr>
              <a:lnSpc>
                <a:spcPct val="100000"/>
              </a:lnSpc>
            </a:pPr>
            <a:endParaRPr/>
          </a:p>
          <a:p>
            <a:pPr>
              <a:lnSpc>
                <a:spcPct val="100000"/>
              </a:lnSpc>
            </a:pPr>
            <a:r>
              <a:rPr lang="en-US" sz="1200">
                <a:solidFill>
                  <a:srgbClr val="000000"/>
                </a:solidFill>
                <a:latin typeface="+mn-lt"/>
                <a:ea typeface="+mn-ea"/>
              </a:rPr>
              <a:t>42seg</a:t>
            </a:r>
            <a:endParaRPr/>
          </a:p>
        </p:txBody>
      </p:sp>
      <p:sp>
        <p:nvSpPr>
          <p:cNvPr id="83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BCDA1B5E-106F-4DB5-8C78-57D216AA1EC4}"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1"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89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22F5958F-60F9-42B8-8B49-1D3EA474D1C0}" type="slidenum">
              <a:rPr lang="en-US" sz="1200">
                <a:solidFill>
                  <a:srgbClr val="000000"/>
                </a:solidFill>
                <a:latin typeface="Garamond"/>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3" name="PlaceHolder 1"/>
          <p:cNvSpPr>
            <a:spLocks noGrp="1"/>
          </p:cNvSpPr>
          <p:nvPr>
            <p:ph type="body"/>
          </p:nvPr>
        </p:nvSpPr>
        <p:spPr>
          <a:xfrm>
            <a:off x="685800" y="4400640"/>
            <a:ext cx="5485680" cy="3599640"/>
          </a:xfrm>
          <a:prstGeom prst="rect">
            <a:avLst/>
          </a:prstGeom>
        </p:spPr>
        <p:txBody>
          <a:bodyPr lIns="0" rIns="0" tIns="0" bIns="0"/>
          <a:p>
            <a:pPr>
              <a:lnSpc>
                <a:spcPct val="100000"/>
              </a:lnSpc>
            </a:pPr>
            <a:endParaRPr/>
          </a:p>
          <a:p>
            <a:pPr>
              <a:lnSpc>
                <a:spcPct val="100000"/>
              </a:lnSpc>
            </a:pPr>
            <a:endParaRPr/>
          </a:p>
        </p:txBody>
      </p:sp>
      <p:sp>
        <p:nvSpPr>
          <p:cNvPr id="89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61C59CEE-7F1A-4319-80E4-C02A7376E74F}" type="slidenum">
              <a:rPr lang="en-US" sz="1200">
                <a:solidFill>
                  <a:srgbClr val="000000"/>
                </a:solidFill>
                <a:latin typeface="Garamond"/>
                <a:ea typeface="+mn-ea"/>
              </a:rPr>
              <a:t>&lt;number&gt;</a:t>
            </a:fld>
            <a:endParaRPr/>
          </a:p>
        </p:txBody>
      </p:sp>
      <p:sp>
        <p:nvSpPr>
          <p:cNvPr id="895" name="TextShape 3"/>
          <p:cNvSpPr txBox="1"/>
          <p:nvPr/>
        </p:nvSpPr>
        <p:spPr>
          <a:xfrm>
            <a:off x="182880" y="5120640"/>
            <a:ext cx="6400800" cy="3345480"/>
          </a:xfrm>
          <a:prstGeom prst="rect">
            <a:avLst/>
          </a:prstGeom>
        </p:spPr>
        <p:txBody>
          <a:bodyPr lIns="90000" rIns="90000" tIns="45000" bIns="45000"/>
          <a:p>
            <a:pPr>
              <a:lnSpc>
                <a:spcPct val="100000"/>
              </a:lnSpc>
            </a:pPr>
            <a:r>
              <a:rPr lang="en-US" sz="1000">
                <a:solidFill>
                  <a:srgbClr val="000000"/>
                </a:solidFill>
                <a:latin typeface="+mn-lt"/>
                <a:ea typeface="+mn-ea"/>
              </a:rPr>
              <a:t>En la diferencia de la tasa de crecimientos de clientes entre el año 2001 y 2002 se ve que hay un crecimiento de tan solo 0.5%, pero gráficamente vemos que hay un decrecimiento alrededor del 4% </a:t>
            </a:r>
            <a:endParaRPr/>
          </a:p>
          <a:p>
            <a:pPr>
              <a:lnSpc>
                <a:spcPct val="100000"/>
              </a:lnSpc>
            </a:pPr>
            <a:endParaRPr/>
          </a:p>
          <a:p>
            <a:pPr>
              <a:lnSpc>
                <a:spcPct val="100000"/>
              </a:lnSpc>
            </a:pPr>
            <a:r>
              <a:rPr lang="en-US" sz="1000">
                <a:solidFill>
                  <a:srgbClr val="000000"/>
                </a:solidFill>
                <a:latin typeface="+mn-lt"/>
                <a:ea typeface="+mn-ea"/>
              </a:rPr>
              <a:t>Esto no quiere decir que hubo un decrecimiento de un año al otro sino que el crecimiento del año 2002 no fue tan bueno como el que hubo en comparación al año 2000 y 2001. </a:t>
            </a:r>
            <a:endParaRPr/>
          </a:p>
          <a:p>
            <a:pPr>
              <a:lnSpc>
                <a:spcPct val="100000"/>
              </a:lnSpc>
            </a:pPr>
            <a:endParaRPr/>
          </a:p>
          <a:p>
            <a:pPr>
              <a:lnSpc>
                <a:spcPct val="100000"/>
              </a:lnSpc>
            </a:pPr>
            <a:r>
              <a:rPr lang="en-US" sz="1000">
                <a:solidFill>
                  <a:srgbClr val="000000"/>
                </a:solidFill>
                <a:latin typeface="+mn-lt"/>
                <a:ea typeface="+mn-ea"/>
              </a:rPr>
              <a:t>Sim embargo la línea azul, que representa al crecimiento de la población es casi una línea recta. Esto tampoco quiere decir que la cantidad de la población no ha aumentado en todo este tiempo, sino que el ritmo de crecimiento fue disminuyendo.</a:t>
            </a:r>
            <a:endParaRPr/>
          </a:p>
          <a:p>
            <a:pPr>
              <a:lnSpc>
                <a:spcPct val="100000"/>
              </a:lnSpc>
            </a:pPr>
            <a:endParaRPr/>
          </a:p>
          <a:p>
            <a:pPr>
              <a:lnSpc>
                <a:spcPct val="100000"/>
              </a:lnSpc>
            </a:pPr>
            <a:r>
              <a:rPr lang="en-US" sz="1000">
                <a:solidFill>
                  <a:srgbClr val="000000"/>
                </a:solidFill>
                <a:latin typeface="+mn-lt"/>
                <a:ea typeface="+mn-ea"/>
              </a:rPr>
              <a:t>Osea, ambas líneas siempre crecen en cantidad.</a:t>
            </a:r>
            <a:endParaRPr/>
          </a:p>
          <a:p>
            <a:pPr>
              <a:lnSpc>
                <a:spcPct val="100000"/>
              </a:lnSpc>
            </a:pPr>
            <a:r>
              <a:rPr lang="en-US" sz="1000">
                <a:solidFill>
                  <a:srgbClr val="000000"/>
                </a:solidFill>
                <a:latin typeface="+mn-lt"/>
                <a:ea typeface="+mn-ea"/>
              </a:rPr>
              <a:t>En general, el ritmo de crecimiento de la población es mas regular, a diferencia del ritmo de crecimiento de clientes. </a:t>
            </a:r>
            <a:endParaRPr/>
          </a:p>
          <a:p>
            <a:pPr>
              <a:lnSpc>
                <a:spcPct val="100000"/>
              </a:lnSpc>
            </a:pPr>
            <a:endParaRPr/>
          </a:p>
          <a:p>
            <a:pPr>
              <a:lnSpc>
                <a:spcPct val="100000"/>
              </a:lnSpc>
            </a:pPr>
            <a:r>
              <a:rPr lang="en-US" sz="1000">
                <a:solidFill>
                  <a:srgbClr val="000000"/>
                </a:solidFill>
                <a:latin typeface="+mn-lt"/>
                <a:ea typeface="+mn-ea"/>
              </a:rPr>
              <a:t>Desde el 2009 el ritmo de crecimiento de clientes es sostenido y mayor comparado al ritmo de crecimiento de la población.</a:t>
            </a:r>
            <a:endParaRPr/>
          </a:p>
          <a:p>
            <a:pPr>
              <a:lnSpc>
                <a:spcPct val="100000"/>
              </a:lnSpc>
            </a:pPr>
            <a:endParaRPr/>
          </a:p>
          <a:p>
            <a:pPr>
              <a:lnSpc>
                <a:spcPct val="100000"/>
              </a:lnSpc>
            </a:pPr>
            <a:r>
              <a:rPr lang="en-US" sz="1000">
                <a:solidFill>
                  <a:srgbClr val="000000"/>
                </a:solidFill>
                <a:latin typeface="+mn-lt"/>
                <a:ea typeface="+mn-ea"/>
              </a:rPr>
              <a:t>Osea, cada vez habrá mas clientes aunque la población crezca a un ritmo disminuido.</a:t>
            </a:r>
            <a:endParaRPr/>
          </a:p>
          <a:p>
            <a:pPr>
              <a:lnSpc>
                <a:spcPct val="100000"/>
              </a:lnSpc>
            </a:pPr>
            <a:endParaRPr/>
          </a:p>
          <a:p>
            <a:pPr>
              <a:lnSpc>
                <a:spcPct val="100000"/>
              </a:lnSpc>
            </a:pPr>
            <a:r>
              <a:rPr lang="en-US" sz="1000">
                <a:solidFill>
                  <a:srgbClr val="000000"/>
                </a:solidFill>
                <a:latin typeface="+mn-lt"/>
                <a:ea typeface="+mn-ea"/>
              </a:rPr>
              <a:t> </a:t>
            </a:r>
            <a:r>
              <a:rPr lang="en-US" sz="1000">
                <a:solidFill>
                  <a:srgbClr val="000000"/>
                </a:solidFill>
                <a:latin typeface="+mn-lt"/>
                <a:ea typeface="+mn-ea"/>
              </a:rPr>
              <a:t>Antes nacían 100.000 personas y ahora nacen 50.000, por ejemplo pero el ritmo de crecimiento de los clientes igual fue aumentando.</a:t>
            </a:r>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6" name="PlaceHolder 1"/>
          <p:cNvSpPr>
            <a:spLocks noGrp="1"/>
          </p:cNvSpPr>
          <p:nvPr>
            <p:ph type="body"/>
          </p:nvPr>
        </p:nvSpPr>
        <p:spPr>
          <a:xfrm>
            <a:off x="685800" y="4400640"/>
            <a:ext cx="5485680" cy="3599640"/>
          </a:xfrm>
          <a:prstGeom prst="rect">
            <a:avLst/>
          </a:prstGeom>
        </p:spPr>
        <p:txBody>
          <a:bodyPr lIns="0" rIns="0" tIns="0" bIns="0"/>
          <a:p>
            <a:r>
              <a:rPr lang="en-US" sz="1200">
                <a:latin typeface="Arial"/>
              </a:rPr>
              <a:t>Como mencionamos en el gráfico de la izquierda se realizan pronosticos del consumo de energía eléctrica, la cantidad de clientes y la cantidad de población.</a:t>
            </a:r>
            <a:endParaRPr/>
          </a:p>
          <a:p>
            <a:endParaRPr/>
          </a:p>
          <a:p>
            <a:r>
              <a:rPr lang="en-US" sz="1200">
                <a:latin typeface="Arial"/>
              </a:rPr>
              <a:t>Podemos notar que existe una mayor</a:t>
            </a:r>
            <a:endParaRPr/>
          </a:p>
          <a:p>
            <a:r>
              <a:rPr lang="en-US" sz="1200">
                <a:latin typeface="Arial"/>
              </a:rPr>
              <a:t>probabilidad que el consumo de electricidad aumente de forma considerable</a:t>
            </a:r>
            <a:endParaRPr/>
          </a:p>
          <a:p>
            <a:r>
              <a:rPr lang="en-US" sz="1200">
                <a:latin typeface="Arial"/>
              </a:rPr>
              <a:t>hasta el 2020 a diferencia del crecimiento de los clientes y al población, los cuales son mas estables.</a:t>
            </a:r>
            <a:endParaRPr/>
          </a:p>
          <a:p>
            <a:endParaRPr/>
          </a:p>
          <a:p>
            <a:r>
              <a:rPr lang="en-US" sz="1200">
                <a:latin typeface="Arial"/>
              </a:rPr>
              <a:t>Esto demuestra claramente que el consumo aumenta cada vez más, independientemente que se de o no un aumento en la misma proporción de clientes o población. Esto por ejemplo puede ocurrir a causa de varios factores, entre ellos, el aumento de dispositivos eléctricos en las residencias debido al aumento en la capacidad adquisitiva de las personas o también se puede dar a causa de un aumento en la cantidad de industrias, es decir, este aumento abrupto se debe a la demanda de consumo e los años anteriores, la cual fue aumentando al pasar los tiempos.</a:t>
            </a:r>
            <a:endParaRPr/>
          </a:p>
          <a:p>
            <a:endParaRPr/>
          </a:p>
          <a:p>
            <a:r>
              <a:rPr lang="en-US" sz="1200">
                <a:latin typeface="Arial"/>
              </a:rPr>
              <a:t>Concluimos que en los próximos años la ANDE va tener nuevos clientes en al misma tasa de crecimiento, sin embargo el ritmo de crecimineto del consumo va aumentar considerablemente.</a:t>
            </a:r>
            <a:endParaRPr/>
          </a:p>
          <a:p>
            <a:pPr>
              <a:lnSpc>
                <a:spcPct val="100000"/>
              </a:lnSpc>
            </a:pPr>
            <a:endParaRPr/>
          </a:p>
        </p:txBody>
      </p:sp>
      <p:sp>
        <p:nvSpPr>
          <p:cNvPr id="897"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A25CF0E-B664-43F5-85E9-97C8D42BB64D}" type="slidenum">
              <a:rPr lang="en-US" sz="1200">
                <a:solidFill>
                  <a:srgbClr val="000000"/>
                </a:solidFill>
                <a:latin typeface="Garamond"/>
                <a:ea typeface="+mn-ea"/>
              </a:rPr>
              <a:t>&lt;number&gt;</a:t>
            </a:fld>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8" name="PlaceHolder 1"/>
          <p:cNvSpPr>
            <a:spLocks noGrp="1"/>
          </p:cNvSpPr>
          <p:nvPr>
            <p:ph type="body"/>
          </p:nvPr>
        </p:nvSpPr>
        <p:spPr>
          <a:xfrm>
            <a:off x="685800" y="4400640"/>
            <a:ext cx="5485680" cy="3599640"/>
          </a:xfrm>
          <a:prstGeom prst="rect">
            <a:avLst/>
          </a:prstGeom>
        </p:spPr>
        <p:txBody>
          <a:bodyPr lIns="0" rIns="0" tIns="0" bIns="0"/>
          <a:p>
            <a:r>
              <a:rPr lang="en-US" sz="1200">
                <a:latin typeface="Arial"/>
              </a:rPr>
              <a:t>En este gráfico mostramos el ritmo de crecimiento anual de la facturación de la ANDE y consumo de energía eléctrica.</a:t>
            </a:r>
            <a:endParaRPr/>
          </a:p>
          <a:p>
            <a:endParaRPr/>
          </a:p>
          <a:p>
            <a:r>
              <a:rPr lang="en-US" sz="1200">
                <a:latin typeface="Arial"/>
              </a:rPr>
              <a:t> </a:t>
            </a:r>
            <a:r>
              <a:rPr lang="en-US" sz="1200">
                <a:latin typeface="Arial"/>
              </a:rPr>
              <a:t>Se puede observar que la facturación de la ANDE, en general es proporcional al </a:t>
            </a:r>
            <a:endParaRPr/>
          </a:p>
          <a:p>
            <a:r>
              <a:rPr lang="en-US" sz="1200">
                <a:latin typeface="Arial"/>
              </a:rPr>
              <a:t>consumo de energía el électrica, excepto en algunos años.</a:t>
            </a:r>
            <a:endParaRPr/>
          </a:p>
          <a:p>
            <a:endParaRPr/>
          </a:p>
          <a:p>
            <a:r>
              <a:rPr lang="en-US" sz="1200">
                <a:latin typeface="Arial"/>
              </a:rPr>
              <a:t>Como vemos hay algunos puntos dónde la tasa de crecimiento de la facturación fue mayor al del consumo y también puntos dónde el crecimiento del consumo fue mayor al de la facturación.</a:t>
            </a:r>
            <a:endParaRPr/>
          </a:p>
        </p:txBody>
      </p:sp>
      <p:sp>
        <p:nvSpPr>
          <p:cNvPr id="899"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095A6C1B-724D-47D0-AADB-CE0259752820}" type="slidenum">
              <a:rPr lang="en-US" sz="1200">
                <a:solidFill>
                  <a:srgbClr val="000000"/>
                </a:solidFill>
                <a:latin typeface="Garamond"/>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0"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Aquí se presenta un gráfico con el consumo de energía desde el año 1990 hasta 2014. Estos datos están clasificados en sectores, estos sectores son residencial, industrial, comercial, exportacion, gubernamental y otros.</a:t>
            </a:r>
            <a:endParaRPr/>
          </a:p>
          <a:p>
            <a:pPr>
              <a:lnSpc>
                <a:spcPct val="100000"/>
              </a:lnSpc>
            </a:pPr>
            <a:endParaRPr/>
          </a:p>
          <a:p>
            <a:pPr>
              <a:lnSpc>
                <a:spcPct val="100000"/>
              </a:lnSpc>
            </a:pPr>
            <a:r>
              <a:rPr lang="en-US" sz="1200">
                <a:solidFill>
                  <a:srgbClr val="000000"/>
                </a:solidFill>
                <a:latin typeface="+mn-lt"/>
                <a:ea typeface="+mn-ea"/>
              </a:rPr>
              <a:t>Podemos ver que el mayor consumo de energía se encuentra en el sector Residencial. Sin embargo, los valores de Exportación fueron disminuyendo durante el tiempo. Esto tiene sentido debido a que ambos valores son inversamente proporcionales, esto es, cuando el consumo nacional se incrementa, se hace un mayor uso de energía en el país, por lo tanto disminuye la energía disponible para exportación.</a:t>
            </a:r>
            <a:endParaRPr/>
          </a:p>
        </p:txBody>
      </p:sp>
      <p:sp>
        <p:nvSpPr>
          <p:cNvPr id="901"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0ADC96EB-C21C-4ADA-941A-885EC89196B5}" type="slidenum">
              <a:rPr lang="en-US" sz="1200">
                <a:solidFill>
                  <a:srgbClr val="000000"/>
                </a:solidFill>
                <a:latin typeface="Garamond"/>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2"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Aquí se presenta las informaciones de facturación categorizado de la misma manera que en el gráfico anterior. Notamos que aunque energía exportada disminuyó, el valor facturado por energía vendida al exterior tiende a incrementarse. Es probable que esto se haya debido al aumento de la tarifa de energía vendida, lo cual esto beneficia al país.</a:t>
            </a:r>
            <a:endParaRPr/>
          </a:p>
          <a:p>
            <a:pPr>
              <a:lnSpc>
                <a:spcPct val="100000"/>
              </a:lnSpc>
            </a:pPr>
            <a:endParaRPr/>
          </a:p>
          <a:p>
            <a:pPr>
              <a:lnSpc>
                <a:spcPct val="100000"/>
              </a:lnSpc>
            </a:pPr>
            <a:endParaRPr/>
          </a:p>
          <a:p>
            <a:pPr>
              <a:lnSpc>
                <a:spcPct val="100000"/>
              </a:lnSpc>
            </a:pPr>
            <a:endParaRPr/>
          </a:p>
        </p:txBody>
      </p:sp>
      <p:sp>
        <p:nvSpPr>
          <p:cNvPr id="903"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A55730F6-19CD-41DD-BC98-3195E2A0ECA8}" type="slidenum">
              <a:rPr lang="en-US" sz="1200">
                <a:solidFill>
                  <a:srgbClr val="000000"/>
                </a:solidFill>
                <a:latin typeface="Garamond"/>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4" name="PlaceHolder 1"/>
          <p:cNvSpPr>
            <a:spLocks noGrp="1"/>
          </p:cNvSpPr>
          <p:nvPr>
            <p:ph type="body"/>
          </p:nvPr>
        </p:nvSpPr>
        <p:spPr>
          <a:xfrm>
            <a:off x="685800" y="4400640"/>
            <a:ext cx="5485680" cy="3599640"/>
          </a:xfrm>
          <a:prstGeom prst="rect">
            <a:avLst/>
          </a:prstGeom>
        </p:spPr>
        <p:txBody>
          <a:bodyPr lIns="0" rIns="0" tIns="0" bIns="0"/>
          <a:p>
            <a:r>
              <a:rPr lang="en-US" sz="1200">
                <a:latin typeface="Arial"/>
              </a:rPr>
              <a:t>En este dashboard se presentan 3 gráficos.</a:t>
            </a:r>
            <a:endParaRPr/>
          </a:p>
          <a:p>
            <a:r>
              <a:rPr lang="en-US" sz="1200">
                <a:latin typeface="Arial"/>
              </a:rPr>
              <a:t>El primero es un mapa de calor, dónde los puntos con mas densidad representan a la region donde hubo mas consumo, en este caso en el año 2014. El seguno gráfico es una comparación de la tasa de crecimiento del consumo de energía y de los clientes de la ANDE Y por último un pronóstico de consumo y clientes hasta el año 2020</a:t>
            </a:r>
            <a:endParaRPr/>
          </a:p>
          <a:p>
            <a:pPr>
              <a:lnSpc>
                <a:spcPct val="100000"/>
              </a:lnSpc>
            </a:pPr>
            <a:endParaRPr/>
          </a:p>
        </p:txBody>
      </p:sp>
      <p:sp>
        <p:nvSpPr>
          <p:cNvPr id="905"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E23EDC50-3FF0-4F15-812B-E1274DC606D8}" type="slidenum">
              <a:rPr lang="en-US" sz="1200">
                <a:solidFill>
                  <a:srgbClr val="000000"/>
                </a:solidFill>
                <a:latin typeface="Garamond"/>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6"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907"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23FE48B5-78E6-4A2E-94AC-18A789CB4701}" type="slidenum">
              <a:rPr lang="en-US" sz="1200">
                <a:solidFill>
                  <a:srgbClr val="000000"/>
                </a:solidFill>
                <a:latin typeface="Garamond"/>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8"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En este mapa visualmente podemos notar que las regiones de mayor consumo de energía son Asunción y Ciudad del Este y este tipo de visualizaciones es útil si queremos analizar la información a nivel macro.</a:t>
            </a:r>
            <a:endParaRPr/>
          </a:p>
        </p:txBody>
      </p:sp>
      <p:sp>
        <p:nvSpPr>
          <p:cNvPr id="909"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1DA3C32-1EB5-40A2-A02A-42C3F4DE34DF}" type="slidenum">
              <a:rPr lang="en-US" sz="1200">
                <a:solidFill>
                  <a:srgbClr val="000000"/>
                </a:solidFill>
                <a:latin typeface="Garamond"/>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0"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911"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4B965316-B500-493E-AA2C-AED48A3A7622}" type="slidenum">
              <a:rPr lang="en-US" sz="1200">
                <a:solidFill>
                  <a:srgbClr val="000000"/>
                </a:solidFill>
                <a:latin typeface="Garamond"/>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9" name="PlaceHolder 1"/>
          <p:cNvSpPr>
            <a:spLocks noGrp="1"/>
          </p:cNvSpPr>
          <p:nvPr>
            <p:ph type="body"/>
          </p:nvPr>
        </p:nvSpPr>
        <p:spPr>
          <a:xfrm>
            <a:off x="685800" y="4400640"/>
            <a:ext cx="5485680" cy="3599640"/>
          </a:xfrm>
          <a:prstGeom prst="rect">
            <a:avLst/>
          </a:prstGeom>
        </p:spPr>
        <p:txBody>
          <a:bodyPr lIns="0" rIns="0" tIns="0" bIns="0"/>
          <a:p>
            <a:r>
              <a:rPr lang="en-US" sz="2000">
                <a:latin typeface="Arial"/>
              </a:rPr>
              <a:t>Esta imagen muestra los resultados de una encuesta realizada por Aberdeen Group una empresa muy reconocida a nivel mundial encargada de hacer encuestas sobre negocios desde el año 1988.</a:t>
            </a:r>
            <a:endParaRPr/>
          </a:p>
          <a:p>
            <a:r>
              <a:rPr lang="en-US" sz="2000">
                <a:latin typeface="Arial"/>
              </a:rPr>
              <a:t>Esta encuesta trata del uso de herramientas de BI dentro de las organizaciones,  la misma encontró que el 53% de los gerentes de organizaciones lideres utilizaron herramientas de BI al menos una vez por semana y solo 32% interactuaron con dashboard frecuentemente y un poco más del 34% de las organizaciones encuestadas han reconocido que “muchas decisiones fueron basadas en datos pobres”</a:t>
            </a:r>
            <a:endParaRPr/>
          </a:p>
          <a:p>
            <a:endParaRPr/>
          </a:p>
          <a:p>
            <a:r>
              <a:rPr lang="en-US" sz="2000">
                <a:latin typeface="Arial"/>
              </a:rPr>
              <a:t>45s</a:t>
            </a:r>
            <a:endParaRPr/>
          </a:p>
        </p:txBody>
      </p:sp>
      <p:sp>
        <p:nvSpPr>
          <p:cNvPr id="84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AE16BB09-46DE-4828-B6F8-01B33F1BA600}" type="slidenum">
              <a:rPr lang="en-US" sz="1200">
                <a:solidFill>
                  <a:srgbClr val="000000"/>
                </a:solidFill>
                <a:latin typeface="Garamond"/>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2"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913"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7CEC7D99-726A-456E-8951-985EEA0C5F98}" type="slidenum">
              <a:rPr lang="en-US" sz="1200">
                <a:solidFill>
                  <a:srgbClr val="000000"/>
                </a:solidFill>
                <a:latin typeface="Garamond"/>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4"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En este gráifco se tiene el consumo y</a:t>
            </a:r>
            <a:endParaRPr/>
          </a:p>
          <a:p>
            <a:pPr>
              <a:lnSpc>
                <a:spcPct val="100000"/>
              </a:lnSpc>
            </a:pPr>
            <a:r>
              <a:rPr lang="en-US" sz="1200">
                <a:solidFill>
                  <a:srgbClr val="000000"/>
                </a:solidFill>
                <a:latin typeface="+mn-lt"/>
                <a:ea typeface="+mn-ea"/>
              </a:rPr>
              <a:t>crecimiento de clientes. Para un mejor an ánalisis fue necesario suavizar los datos para calcular las lineas de tendencia, debido a una inestabilidad de los datos de consumo. Así se puede apreciar,</a:t>
            </a:r>
            <a:endParaRPr/>
          </a:p>
          <a:p>
            <a:pPr>
              <a:lnSpc>
                <a:spcPct val="100000"/>
              </a:lnSpc>
            </a:pPr>
            <a:r>
              <a:rPr lang="en-US" sz="1200">
                <a:solidFill>
                  <a:srgbClr val="000000"/>
                </a:solidFill>
                <a:latin typeface="+mn-lt"/>
                <a:ea typeface="+mn-ea"/>
              </a:rPr>
              <a:t>que existe una tendencia de crecimiento de clientes sostenido durante el tiempo a diferencia con el crecimiento del consumo, que tiende a aumentar.</a:t>
            </a:r>
            <a:endParaRPr/>
          </a:p>
        </p:txBody>
      </p:sp>
      <p:sp>
        <p:nvSpPr>
          <p:cNvPr id="915"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F2E9FD90-3DA2-441C-A72C-6BB24DEB133D}" type="slidenum">
              <a:rPr lang="en-US" sz="1200">
                <a:solidFill>
                  <a:srgbClr val="000000"/>
                </a:solidFill>
                <a:latin typeface="Garamond"/>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6"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917"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6A9269C9-5E68-4F22-996C-CDCE98F15650}" type="slidenum">
              <a:rPr lang="en-US" sz="1200">
                <a:solidFill>
                  <a:srgbClr val="000000"/>
                </a:solidFill>
                <a:latin typeface="Garamond"/>
                <a:ea typeface="+mn-ea"/>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8"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919"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1010FAA-944D-4EBC-92B3-A15F76046C82}" type="slidenum">
              <a:rPr lang="en-US" sz="1200">
                <a:solidFill>
                  <a:srgbClr val="000000"/>
                </a:solidFill>
                <a:latin typeface="Garamond"/>
                <a:ea typeface="+mn-ea"/>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0"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921"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BBCB9880-6084-40B6-856C-9796D327C197}" type="slidenum">
              <a:rPr lang="en-US" sz="1200">
                <a:solidFill>
                  <a:srgbClr val="000000"/>
                </a:solidFill>
                <a:latin typeface="Garamond"/>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2" name="PlaceHolder 1"/>
          <p:cNvSpPr>
            <a:spLocks noGrp="1"/>
          </p:cNvSpPr>
          <p:nvPr>
            <p:ph type="body"/>
          </p:nvPr>
        </p:nvSpPr>
        <p:spPr>
          <a:xfrm>
            <a:off x="685800" y="4081320"/>
            <a:ext cx="5485680" cy="3599640"/>
          </a:xfrm>
          <a:prstGeom prst="rect">
            <a:avLst/>
          </a:prstGeom>
        </p:spPr>
        <p:txBody>
          <a:bodyPr lIns="0" rIns="0" tIns="0" bIns="0"/>
          <a:p>
            <a:pPr>
              <a:lnSpc>
                <a:spcPct val="100000"/>
              </a:lnSpc>
            </a:pPr>
            <a:r>
              <a:rPr lang="en-US" sz="1000">
                <a:solidFill>
                  <a:srgbClr val="000000"/>
                </a:solidFill>
                <a:latin typeface="+mn-lt"/>
                <a:ea typeface="+mn-ea"/>
              </a:rPr>
              <a:t>El primer gráfico sirve como filtro para poder calcular los siguientes. Por ejemplo, podemos calcular el pronóstico de las regiones donde mas consumo hubo filtrando en el mapa esta región. </a:t>
            </a:r>
            <a:endParaRPr/>
          </a:p>
          <a:p>
            <a:pPr>
              <a:lnSpc>
                <a:spcPct val="100000"/>
              </a:lnSpc>
            </a:pPr>
            <a:endParaRPr/>
          </a:p>
        </p:txBody>
      </p:sp>
      <p:sp>
        <p:nvSpPr>
          <p:cNvPr id="923"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F5302E69-C050-468E-BAD8-761EEBEBAC02}" type="slidenum">
              <a:rPr lang="en-US" sz="1200">
                <a:solidFill>
                  <a:srgbClr val="000000"/>
                </a:solidFill>
                <a:latin typeface="Garamond"/>
                <a:ea typeface="+mn-ea"/>
              </a:rPr>
              <a:t>&lt;number&gt;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4" name="PlaceHolder 1"/>
          <p:cNvSpPr>
            <a:spLocks noGrp="1"/>
          </p:cNvSpPr>
          <p:nvPr>
            <p:ph type="body"/>
          </p:nvPr>
        </p:nvSpPr>
        <p:spPr>
          <a:xfrm>
            <a:off x="685800" y="4400640"/>
            <a:ext cx="5485680" cy="3599640"/>
          </a:xfrm>
          <a:prstGeom prst="rect">
            <a:avLst/>
          </a:prstGeom>
        </p:spPr>
        <p:txBody>
          <a:bodyPr lIns="0" rIns="0" tIns="0" bIns="0"/>
          <a:p>
            <a:r>
              <a:rPr lang="en-US" sz="1200">
                <a:latin typeface="Arial"/>
              </a:rPr>
              <a:t>En este gráfico mostramos los medidores con sus potencias en el departamento del Alto Paraná. Filtrando los medidores con mas potencias podemos detectar las ubicaciones o zonas de mayor consumo o hotspots de una manera sencilla. </a:t>
            </a:r>
            <a:endParaRPr/>
          </a:p>
        </p:txBody>
      </p:sp>
      <p:sp>
        <p:nvSpPr>
          <p:cNvPr id="925"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38F6F9EB-EA41-4A08-AF9E-83C85C49EAE1}" type="slidenum">
              <a:rPr lang="en-US" sz="1200">
                <a:solidFill>
                  <a:srgbClr val="000000"/>
                </a:solidFill>
                <a:latin typeface="Garamond"/>
                <a:ea typeface="+mn-ea"/>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6"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927"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6561502C-B451-4D7B-8922-7AC24F819E46}" type="slidenum">
              <a:rPr lang="en-US" sz="1200">
                <a:solidFill>
                  <a:srgbClr val="000000"/>
                </a:solidFill>
                <a:latin typeface="Garamond"/>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1"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Una de las definiciones que más se escucha es que la inteligencia de negocios no es nada más que la transformación de </a:t>
            </a:r>
            <a:endParaRPr/>
          </a:p>
          <a:p>
            <a:pPr>
              <a:lnSpc>
                <a:spcPct val="100000"/>
              </a:lnSpc>
            </a:pPr>
            <a:r>
              <a:rPr lang="en-US" sz="1200">
                <a:solidFill>
                  <a:srgbClr val="000000"/>
                </a:solidFill>
                <a:latin typeface="+mn-lt"/>
                <a:ea typeface="+mn-ea"/>
              </a:rPr>
              <a:t>datos a información y de información a conocimiento.</a:t>
            </a:r>
            <a:endParaRPr/>
          </a:p>
          <a:p>
            <a:pPr>
              <a:lnSpc>
                <a:spcPct val="100000"/>
              </a:lnSpc>
            </a:pPr>
            <a:endParaRPr/>
          </a:p>
          <a:p>
            <a:pPr>
              <a:lnSpc>
                <a:spcPct val="100000"/>
              </a:lnSpc>
            </a:pPr>
            <a:r>
              <a:rPr lang="en-US" sz="1200">
                <a:solidFill>
                  <a:srgbClr val="000000"/>
                </a:solidFill>
                <a:latin typeface="+mn-lt"/>
                <a:ea typeface="+mn-ea"/>
              </a:rPr>
              <a:t>Si quisiéramos dar una definición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endParaRPr/>
          </a:p>
          <a:p>
            <a:pPr>
              <a:lnSpc>
                <a:spcPct val="100000"/>
              </a:lnSpc>
            </a:pPr>
            <a:endParaRPr/>
          </a:p>
          <a:p>
            <a:pPr>
              <a:lnSpc>
                <a:spcPct val="100000"/>
              </a:lnSpc>
            </a:pPr>
            <a:r>
              <a:rPr lang="en-US" sz="1200">
                <a:solidFill>
                  <a:srgbClr val="000000"/>
                </a:solidFill>
                <a:latin typeface="+mn-lt"/>
                <a:ea typeface="+mn-ea"/>
              </a:rPr>
              <a:t>El business intelligence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a:p>
          <a:p>
            <a:pPr>
              <a:lnSpc>
                <a:spcPct val="100000"/>
              </a:lnSpc>
            </a:pPr>
            <a:endParaRPr/>
          </a:p>
          <a:p>
            <a:pPr>
              <a:lnSpc>
                <a:spcPct val="100000"/>
              </a:lnSpc>
            </a:pPr>
            <a:r>
              <a:rPr lang="en-US" sz="1000">
                <a:solidFill>
                  <a:srgbClr val="000000"/>
                </a:solidFill>
                <a:latin typeface="+mn-lt"/>
                <a:ea typeface="+mn-ea"/>
              </a:rPr>
              <a:t>Un ejemplo de lo que puede llegar a ser una ventaja competitiva es el </a:t>
            </a:r>
            <a:r>
              <a:rPr lang="en-US" sz="1200">
                <a:solidFill>
                  <a:srgbClr val="000000"/>
                </a:solidFill>
                <a:latin typeface="+mn-lt"/>
                <a:ea typeface="+mn-ea"/>
              </a:rPr>
              <a:t>análisis de sentimiento que es extremadamente útil en la monitorización de las redes sociales ya que permite hacernos una idea de la opinión pública en general sobre ciertos temas o talvez productos. </a:t>
            </a:r>
            <a:endParaRPr/>
          </a:p>
          <a:p>
            <a:pPr>
              <a:lnSpc>
                <a:spcPct val="100000"/>
              </a:lnSpc>
            </a:pPr>
            <a:endParaRPr/>
          </a:p>
          <a:p>
            <a:pPr>
              <a:lnSpc>
                <a:spcPct val="100000"/>
              </a:lnSpc>
            </a:pPr>
            <a:r>
              <a:rPr lang="en-US" sz="1200">
                <a:solidFill>
                  <a:srgbClr val="000000"/>
                </a:solidFill>
                <a:latin typeface="+mn-lt"/>
                <a:ea typeface="+mn-ea"/>
              </a:rPr>
              <a:t>La administración de Obama utilizó el análisis de sentimiento para sondear la opinión pública sobre sus políticas y mensajes de campaña antes de las elecciones presidenciales del 2012 que fue muy positiva por cierto.</a:t>
            </a:r>
            <a:endParaRPr/>
          </a:p>
          <a:p>
            <a:pPr>
              <a:lnSpc>
                <a:spcPct val="100000"/>
              </a:lnSpc>
            </a:pPr>
            <a:endParaRPr/>
          </a:p>
          <a:p>
            <a:pPr>
              <a:lnSpc>
                <a:spcPct val="100000"/>
              </a:lnSpc>
            </a:pPr>
            <a:r>
              <a:rPr lang="en-US" sz="1200">
                <a:solidFill>
                  <a:srgbClr val="000000"/>
                </a:solidFill>
                <a:latin typeface="+mn-lt"/>
                <a:ea typeface="+mn-ea"/>
              </a:rPr>
              <a:t>1.45m</a:t>
            </a:r>
            <a:endParaRPr/>
          </a:p>
        </p:txBody>
      </p:sp>
      <p:sp>
        <p:nvSpPr>
          <p:cNvPr id="84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B59567D4-2E5C-43DF-AEA9-7B118A00EE31}"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3" name="PlaceHolder 1"/>
          <p:cNvSpPr>
            <a:spLocks noGrp="1"/>
          </p:cNvSpPr>
          <p:nvPr>
            <p:ph type="body"/>
          </p:nvPr>
        </p:nvSpPr>
        <p:spPr>
          <a:xfrm>
            <a:off x="685800" y="4400640"/>
            <a:ext cx="5485680" cy="3599640"/>
          </a:xfrm>
          <a:prstGeom prst="rect">
            <a:avLst/>
          </a:prstGeom>
        </p:spPr>
        <p:txBody>
          <a:bodyPr lIns="0" rIns="0" tIns="0" bIns="0"/>
          <a:p>
            <a:r>
              <a:rPr lang="en-US" sz="1200">
                <a:solidFill>
                  <a:srgbClr val="000000"/>
                </a:solidFill>
                <a:latin typeface="+mn-lt"/>
                <a:ea typeface="+mn-ea"/>
              </a:rPr>
              <a:t>Como mencionamos anteriormente la definición más común para BI es simplemente, la transformación de datos a información e información a conocimiento.</a:t>
            </a:r>
            <a:endParaRPr/>
          </a:p>
          <a:p>
            <a:endParaRPr/>
          </a:p>
          <a:p>
            <a:r>
              <a:rPr lang="en-US" sz="1200">
                <a:solidFill>
                  <a:srgbClr val="000000"/>
                </a:solidFill>
                <a:latin typeface="+mn-lt"/>
                <a:ea typeface="+mn-ea"/>
              </a:rPr>
              <a:t>Pero cómo podríamos diferenciar estos términos????</a:t>
            </a:r>
            <a:endParaRPr/>
          </a:p>
          <a:p>
            <a:endParaRPr/>
          </a:p>
          <a:p>
            <a:r>
              <a:rPr lang="en-US" sz="1200">
                <a:solidFill>
                  <a:srgbClr val="000000"/>
                </a:solidFill>
                <a:latin typeface="+mn-lt"/>
                <a:ea typeface="+mn-ea"/>
              </a:rPr>
              <a:t>Datos:</a:t>
            </a:r>
            <a:endParaRPr/>
          </a:p>
          <a:p>
            <a:r>
              <a:rPr lang="en-US" sz="1200">
                <a:solidFill>
                  <a:srgbClr val="000000"/>
                </a:solidFill>
                <a:latin typeface="+mn-lt"/>
                <a:ea typeface="+mn-ea"/>
              </a:rPr>
              <a:t>Son hechos y cifras sin procesar, sin ninguna interpretación ni ningún análisis añadido, que quiere decir esto? Que al final son solo datos en bruto, son irrelevantes como apoyo a la toma de decisiones.</a:t>
            </a:r>
            <a:endParaRPr/>
          </a:p>
          <a:p>
            <a:endParaRPr/>
          </a:p>
          <a:p>
            <a:r>
              <a:rPr lang="en-US" sz="1200">
                <a:solidFill>
                  <a:srgbClr val="000000"/>
                </a:solidFill>
                <a:latin typeface="+mn-lt"/>
                <a:ea typeface="+mn-ea"/>
              </a:rPr>
              <a:t>Información: </a:t>
            </a:r>
            <a:endParaRPr/>
          </a:p>
          <a:p>
            <a:r>
              <a:rPr lang="en-US" sz="1200">
                <a:solidFill>
                  <a:srgbClr val="000000"/>
                </a:solidFill>
                <a:latin typeface="+mn-lt"/>
                <a:ea typeface="+mn-ea"/>
              </a:rPr>
              <a:t>Son datos pero que ya han sido interpretados a fin de que tengan sentido para el usuario. </a:t>
            </a:r>
            <a:endParaRPr/>
          </a:p>
          <a:p>
            <a:r>
              <a:rPr lang="en-US" sz="1200">
                <a:solidFill>
                  <a:srgbClr val="000000"/>
                </a:solidFill>
                <a:latin typeface="+mn-lt"/>
                <a:ea typeface="+mn-ea"/>
              </a:rPr>
              <a:t>Es la descripción de los datos, conocemos el contexto y conocemos como se relacionan los datos.</a:t>
            </a:r>
            <a:endParaRPr/>
          </a:p>
          <a:p>
            <a:r>
              <a:rPr lang="en-US" sz="1200">
                <a:solidFill>
                  <a:srgbClr val="000000"/>
                </a:solidFill>
                <a:latin typeface="+mn-lt"/>
                <a:ea typeface="+mn-ea"/>
              </a:rPr>
              <a:t>Responde a las preguntas Quién? Qué? Dónde? Y Cuándo? </a:t>
            </a:r>
            <a:endParaRPr/>
          </a:p>
          <a:p>
            <a:endParaRPr/>
          </a:p>
          <a:p>
            <a:r>
              <a:rPr lang="en-US" sz="1200">
                <a:solidFill>
                  <a:srgbClr val="000000"/>
                </a:solidFill>
                <a:latin typeface="+mn-lt"/>
                <a:ea typeface="+mn-ea"/>
              </a:rPr>
              <a:t>Conocimiento: </a:t>
            </a:r>
            <a:endParaRPr/>
          </a:p>
          <a:p>
            <a:r>
              <a:rPr lang="en-US" sz="1200">
                <a:solidFill>
                  <a:srgbClr val="000000"/>
                </a:solidFill>
                <a:latin typeface="+mn-lt"/>
                <a:ea typeface="+mn-ea"/>
              </a:rPr>
              <a:t>Es una combinación de información, experiencia y visión, es saber que hacer con la información y poner en práctica. </a:t>
            </a:r>
            <a:endParaRPr/>
          </a:p>
          <a:p>
            <a:r>
              <a:rPr lang="en-US" sz="1200">
                <a:solidFill>
                  <a:srgbClr val="000000"/>
                </a:solidFill>
                <a:latin typeface="+mn-lt"/>
                <a:ea typeface="+mn-ea"/>
              </a:rPr>
              <a:t>A medida que uno toma decisiones el conocimiento se va incrementando.</a:t>
            </a:r>
            <a:endParaRPr/>
          </a:p>
          <a:p>
            <a:r>
              <a:rPr lang="en-US" sz="1200">
                <a:solidFill>
                  <a:srgbClr val="000000"/>
                </a:solidFill>
                <a:latin typeface="+mn-lt"/>
                <a:ea typeface="+mn-ea"/>
              </a:rPr>
              <a:t>En las organizaciones el conocimiento no sólo se encuentra dentro de documentos o almacenes de datos, sino que también esta en rutinas organizativas, procesos, prácticas, y normas.</a:t>
            </a:r>
            <a:endParaRPr/>
          </a:p>
          <a:p>
            <a:r>
              <a:rPr lang="en-US" sz="1200">
                <a:solidFill>
                  <a:srgbClr val="000000"/>
                </a:solidFill>
                <a:latin typeface="+mn-lt"/>
                <a:ea typeface="+mn-ea"/>
              </a:rPr>
              <a:t>Responde a las pregunta Cómo?</a:t>
            </a:r>
            <a:endParaRPr/>
          </a:p>
          <a:p>
            <a:endParaRPr/>
          </a:p>
          <a:p>
            <a:endParaRPr/>
          </a:p>
          <a:p>
            <a:r>
              <a:rPr lang="en-US" sz="1200">
                <a:solidFill>
                  <a:srgbClr val="000000"/>
                </a:solidFill>
                <a:latin typeface="+mn-lt"/>
                <a:ea typeface="+mn-ea"/>
              </a:rPr>
              <a:t>1.25m</a:t>
            </a:r>
            <a:endParaRPr/>
          </a:p>
        </p:txBody>
      </p:sp>
      <p:sp>
        <p:nvSpPr>
          <p:cNvPr id="84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2BA09055-560A-411D-BCB1-C85D0FE478EF}"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5"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Resumiendo el Business Intelligence lo que intenta es dar una información adecuada a la persona adecuada y el momento preciso.</a:t>
            </a:r>
            <a:endParaRPr/>
          </a:p>
          <a:p>
            <a:pPr>
              <a:lnSpc>
                <a:spcPct val="100000"/>
              </a:lnSpc>
            </a:pPr>
            <a:endParaRPr/>
          </a:p>
          <a:p>
            <a:pPr>
              <a:lnSpc>
                <a:spcPct val="100000"/>
              </a:lnSpc>
            </a:pPr>
            <a:r>
              <a:rPr lang="en-US" sz="1200" u="sng">
                <a:solidFill>
                  <a:srgbClr val="000000"/>
                </a:solidFill>
                <a:latin typeface="+mn-lt"/>
                <a:ea typeface="+mn-ea"/>
              </a:rPr>
              <a:t>Información adecuada:</a:t>
            </a:r>
            <a:r>
              <a:rPr lang="en-US" sz="1200">
                <a:solidFill>
                  <a:srgbClr val="000000"/>
                </a:solidFill>
                <a:latin typeface="+mn-lt"/>
                <a:ea typeface="+mn-ea"/>
              </a:rPr>
              <a:t>  por ejemplo si una visualización nos muestra información bimestral y llegáramos a necesitar información más granular como por ejemplo la información semestral o mensual, basta con navegar por las distintas dimensiones ya presentes en la visualización, ya no es necesario pedir a un departamento que modifique la visualización y agregué más información o sea no tenemos ningún tipo de espera adicional lo que aumenta el poder de toma de decisión.</a:t>
            </a:r>
            <a:endParaRPr/>
          </a:p>
          <a:p>
            <a:pPr>
              <a:lnSpc>
                <a:spcPct val="100000"/>
              </a:lnSpc>
            </a:pPr>
            <a:endParaRPr/>
          </a:p>
          <a:p>
            <a:pPr>
              <a:lnSpc>
                <a:spcPct val="100000"/>
              </a:lnSpc>
            </a:pPr>
            <a:r>
              <a:rPr lang="en-US" sz="1200" u="sng">
                <a:solidFill>
                  <a:srgbClr val="000000"/>
                </a:solidFill>
                <a:latin typeface="+mn-lt"/>
                <a:ea typeface="+mn-ea"/>
              </a:rPr>
              <a:t>Información adecuada: </a:t>
            </a:r>
            <a:r>
              <a:rPr lang="en-US" sz="1200">
                <a:solidFill>
                  <a:srgbClr val="000000"/>
                </a:solidFill>
                <a:latin typeface="+mn-lt"/>
                <a:ea typeface="+mn-ea"/>
              </a:rPr>
              <a:t> No es lo mismo expresar: “El Hotel está al 80% de ocupación” que “El Hotel, a pesar de tener una ocupación del 80%, ha perdido clientes en el mercado alemán este año. Y detectamos esto simplemente navegando en la información ya existente en nuestra visualización.</a:t>
            </a:r>
            <a:endParaRPr/>
          </a:p>
          <a:p>
            <a:pPr>
              <a:lnSpc>
                <a:spcPct val="100000"/>
              </a:lnSpc>
            </a:pPr>
            <a:endParaRPr/>
          </a:p>
          <a:p>
            <a:pPr>
              <a:lnSpc>
                <a:spcPct val="100000"/>
              </a:lnSpc>
            </a:pPr>
            <a:r>
              <a:rPr lang="en-US" sz="1200" u="sng">
                <a:solidFill>
                  <a:srgbClr val="000000"/>
                </a:solidFill>
                <a:latin typeface="+mn-lt"/>
                <a:ea typeface="+mn-ea"/>
              </a:rPr>
              <a:t>Persona adecuada</a:t>
            </a:r>
            <a:r>
              <a:rPr lang="en-US" sz="1200">
                <a:solidFill>
                  <a:srgbClr val="000000"/>
                </a:solidFill>
                <a:latin typeface="+mn-lt"/>
                <a:ea typeface="+mn-ea"/>
              </a:rPr>
              <a:t>: cualquier persona es la persona adecuada. No se necesita un conocimiento muy técnico, solo conocer el contexto y analizar la información.</a:t>
            </a:r>
            <a:endParaRPr/>
          </a:p>
          <a:p>
            <a:pPr>
              <a:lnSpc>
                <a:spcPct val="100000"/>
              </a:lnSpc>
            </a:pPr>
            <a:endParaRPr/>
          </a:p>
          <a:p>
            <a:pPr>
              <a:lnSpc>
                <a:spcPct val="100000"/>
              </a:lnSpc>
            </a:pPr>
            <a:r>
              <a:rPr lang="en-US" sz="1200" u="sng">
                <a:solidFill>
                  <a:srgbClr val="000000"/>
                </a:solidFill>
                <a:latin typeface="+mn-lt"/>
                <a:ea typeface="+mn-ea"/>
              </a:rPr>
              <a:t>Momento adecuado:</a:t>
            </a:r>
            <a:r>
              <a:rPr lang="en-US" sz="1200">
                <a:solidFill>
                  <a:srgbClr val="000000"/>
                </a:solidFill>
                <a:latin typeface="+mn-lt"/>
                <a:ea typeface="+mn-ea"/>
              </a:rPr>
              <a:t> no existen largas esperas.</a:t>
            </a:r>
            <a:endParaRPr/>
          </a:p>
          <a:p>
            <a:pPr>
              <a:lnSpc>
                <a:spcPct val="100000"/>
              </a:lnSpc>
            </a:pPr>
            <a:r>
              <a:rPr lang="en-US" sz="1200">
                <a:solidFill>
                  <a:srgbClr val="000000"/>
                </a:solidFill>
                <a:latin typeface="+mn-lt"/>
                <a:ea typeface="+mn-ea"/>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endParaRPr/>
          </a:p>
          <a:p>
            <a:pPr>
              <a:lnSpc>
                <a:spcPct val="100000"/>
              </a:lnSpc>
            </a:pPr>
            <a:endParaRPr/>
          </a:p>
          <a:p>
            <a:pPr>
              <a:lnSpc>
                <a:spcPct val="100000"/>
              </a:lnSpc>
            </a:pPr>
            <a:r>
              <a:rPr lang="en-US" sz="1200">
                <a:solidFill>
                  <a:srgbClr val="000000"/>
                </a:solidFill>
                <a:latin typeface="+mn-lt"/>
                <a:ea typeface="+mn-ea"/>
              </a:rPr>
              <a:t>El dinámismo del mercado nos obliga a mantenernos al día respecto a la evolución del entorno, esto aumenta el riesgo de que los conocimientos sobre el medio se vuelvan obsoletos.</a:t>
            </a:r>
            <a:endParaRPr/>
          </a:p>
          <a:p>
            <a:pPr>
              <a:lnSpc>
                <a:spcPct val="100000"/>
              </a:lnSpc>
            </a:pPr>
            <a:endParaRPr/>
          </a:p>
          <a:p>
            <a:pPr>
              <a:lnSpc>
                <a:spcPct val="100000"/>
              </a:lnSpc>
            </a:pPr>
            <a:r>
              <a:rPr lang="en-US" sz="1200">
                <a:solidFill>
                  <a:srgbClr val="000000"/>
                </a:solidFill>
                <a:latin typeface="+mn-lt"/>
                <a:ea typeface="+mn-ea"/>
              </a:rPr>
              <a:t>1,30m</a:t>
            </a:r>
            <a:endParaRPr/>
          </a:p>
          <a:p>
            <a:pPr>
              <a:lnSpc>
                <a:spcPct val="100000"/>
              </a:lnSpc>
            </a:pPr>
            <a:endParaRPr/>
          </a:p>
        </p:txBody>
      </p:sp>
      <p:sp>
        <p:nvSpPr>
          <p:cNvPr id="84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442ED010-926C-4A21-8672-884BD81280B1}" type="slidenum">
              <a:rPr lang="en-US" sz="1200">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7"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latin typeface="Arial"/>
              </a:rPr>
              <a:t>En esta imagen se muestran algunos de los principales beneficios de BI que son las que siguen: </a:t>
            </a:r>
            <a:endParaRPr/>
          </a:p>
          <a:p>
            <a:pPr>
              <a:lnSpc>
                <a:spcPct val="100000"/>
              </a:lnSpc>
            </a:pPr>
            <a:endParaRPr/>
          </a:p>
          <a:p>
            <a:pPr>
              <a:lnSpc>
                <a:spcPct val="100000"/>
              </a:lnSpc>
              <a:buFont typeface="Arial"/>
              <a:buChar char="•"/>
            </a:pPr>
            <a:r>
              <a:rPr lang="en-US" sz="1200">
                <a:latin typeface="Arial"/>
              </a:rPr>
              <a:t>Se eliminan algunas dudas.</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Se toman decisiones en base a datos más sólidos, en lugar de adivinanzas y corazonadas.</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respuestas rápidas a las preguntas de negocio.</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muchas informaciones en base al comportamiento de clientes</a:t>
            </a:r>
            <a:endParaRPr/>
          </a:p>
          <a:p>
            <a:pPr>
              <a:lnSpc>
                <a:spcPct val="100000"/>
              </a:lnSpc>
            </a:pPr>
            <a:endParaRPr/>
          </a:p>
          <a:p>
            <a:pPr>
              <a:lnSpc>
                <a:spcPct val="100000"/>
              </a:lnSpc>
              <a:buFont typeface="Arial"/>
              <a:buChar char="•"/>
            </a:pPr>
            <a:r>
              <a:rPr lang="en-US" sz="1200">
                <a:solidFill>
                  <a:srgbClr val="000000"/>
                </a:solidFill>
                <a:latin typeface="+mn-lt"/>
                <a:ea typeface="+mn-ea"/>
              </a:rPr>
              <a:t>Se aprende a optimizar/coordinar las operaciones.</a:t>
            </a:r>
            <a:endParaRPr/>
          </a:p>
          <a:p>
            <a:pPr>
              <a:lnSpc>
                <a:spcPct val="100000"/>
              </a:lnSpc>
            </a:pPr>
            <a:endParaRPr/>
          </a:p>
          <a:p>
            <a:pPr>
              <a:lnSpc>
                <a:spcPct val="100000"/>
              </a:lnSpc>
              <a:buFont typeface="Arial"/>
              <a:buChar char="•"/>
            </a:pPr>
            <a:r>
              <a:rPr lang="en-US" sz="1200">
                <a:solidFill>
                  <a:srgbClr val="000000"/>
                </a:solidFill>
                <a:latin typeface="+mn-lt"/>
                <a:ea typeface="+mn-ea"/>
              </a:rPr>
              <a:t>Se mejora la eficiencia, se reducen costos, mejora la comunicación.</a:t>
            </a:r>
            <a:endParaRPr/>
          </a:p>
          <a:p>
            <a:pPr>
              <a:lnSpc>
                <a:spcPct val="100000"/>
              </a:lnSpc>
            </a:pPr>
            <a:endParaRPr/>
          </a:p>
          <a:p>
            <a:pPr>
              <a:lnSpc>
                <a:spcPct val="100000"/>
              </a:lnSpc>
              <a:buFont typeface="Arial"/>
              <a:buChar char="•"/>
            </a:pPr>
            <a:r>
              <a:rPr lang="en-US" sz="1200">
                <a:solidFill>
                  <a:srgbClr val="000000"/>
                </a:solidFill>
                <a:latin typeface="+mn-lt"/>
                <a:ea typeface="+mn-ea"/>
              </a:rPr>
              <a:t>Vea donde su empresa ha estado, donde se encuentra ahora y hacia dónde se dirige.</a:t>
            </a:r>
            <a:endParaRPr/>
          </a:p>
          <a:p>
            <a:pPr>
              <a:lnSpc>
                <a:spcPct val="100000"/>
              </a:lnSpc>
            </a:pPr>
            <a:endParaRPr/>
          </a:p>
          <a:p>
            <a:pPr>
              <a:lnSpc>
                <a:spcPct val="100000"/>
              </a:lnSpc>
              <a:buFont typeface="Arial"/>
              <a:buChar char="•"/>
            </a:pPr>
            <a:r>
              <a:rPr lang="en-US" sz="1200">
                <a:solidFill>
                  <a:srgbClr val="000000"/>
                </a:solidFill>
                <a:latin typeface="+mn-lt"/>
                <a:ea typeface="+mn-ea"/>
              </a:rPr>
              <a:t>1m</a:t>
            </a:r>
            <a:endParaRPr/>
          </a:p>
        </p:txBody>
      </p:sp>
      <p:sp>
        <p:nvSpPr>
          <p:cNvPr id="84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2D9669AD-8B03-4D5C-AE2E-43633F9437AD}"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9"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2000">
                <a:latin typeface="Arial"/>
              </a:rPr>
              <a:t>Aunque suene raro existen informaciones entre nuestros propios datos que desconocemos, para entender mejor dividimos la información en 3 categorías:</a:t>
            </a:r>
            <a:endParaRPr/>
          </a:p>
          <a:p>
            <a:pPr>
              <a:lnSpc>
                <a:spcPct val="100000"/>
              </a:lnSpc>
            </a:pPr>
            <a:r>
              <a:rPr lang="en-US" sz="2000">
                <a:latin typeface="Arial"/>
              </a:rPr>
              <a:t>La primera sabemos que sabemos, la segunda sabemos que no sabemos y por último no sabemos que no sabemos.</a:t>
            </a:r>
            <a:endParaRPr/>
          </a:p>
          <a:p>
            <a:pPr>
              <a:lnSpc>
                <a:spcPct val="100000"/>
              </a:lnSpc>
            </a:pPr>
            <a:endParaRPr/>
          </a:p>
          <a:p>
            <a:pPr>
              <a:lnSpc>
                <a:spcPct val="100000"/>
              </a:lnSpc>
            </a:pPr>
            <a:r>
              <a:rPr lang="en-US" sz="2000" u="sng">
                <a:latin typeface="Arial"/>
              </a:rPr>
              <a:t>La primera sabemos que sabemos:</a:t>
            </a:r>
            <a:r>
              <a:rPr lang="en-US" sz="2000">
                <a:latin typeface="Arial"/>
              </a:rPr>
              <a:t> Como ejemplo de esta categoría podríamos hablar de los productos más vendidos, son datos presentes, tangibles, y sabemos como relacionarlos, puede que no estén en su mejor forma pero sabemos como refinarlos o añadirles más información.</a:t>
            </a:r>
            <a:endParaRPr/>
          </a:p>
          <a:p>
            <a:pPr>
              <a:lnSpc>
                <a:spcPct val="100000"/>
              </a:lnSpc>
            </a:pPr>
            <a:endParaRPr/>
          </a:p>
          <a:p>
            <a:pPr>
              <a:lnSpc>
                <a:spcPct val="100000"/>
              </a:lnSpc>
            </a:pPr>
            <a:r>
              <a:rPr lang="en-US" sz="2000" u="sng">
                <a:latin typeface="Arial"/>
              </a:rPr>
              <a:t>La segunda que es la categoría de información que Sabemos que no sabemos nos dice:</a:t>
            </a:r>
            <a:r>
              <a:rPr lang="en-US" sz="2000">
                <a:latin typeface="Arial"/>
              </a:rPr>
              <a:t> </a:t>
            </a:r>
            <a:endParaRPr/>
          </a:p>
          <a:p>
            <a:pPr>
              <a:lnSpc>
                <a:spcPct val="100000"/>
              </a:lnSpc>
            </a:pPr>
            <a:r>
              <a:rPr lang="en-US" sz="2000">
                <a:latin typeface="Arial"/>
              </a:rPr>
              <a:t>Existen algunas incógnitas que son fáciles de reconocer. Nosotros no sabemos como el clima será en el futuro, como será la economía el sgte. Año, ni cuanto tiempo viviremos. </a:t>
            </a:r>
            <a:endParaRPr/>
          </a:p>
          <a:p>
            <a:pPr>
              <a:lnSpc>
                <a:spcPct val="100000"/>
              </a:lnSpc>
            </a:pPr>
            <a:r>
              <a:rPr lang="en-US" sz="2000">
                <a:latin typeface="Arial"/>
              </a:rPr>
              <a:t>Otras incógnitas son mas difíciles de reconocer. ¿Realmente conocemos nuestros clientes y sus comportamientos? ¿Realmente sabemos si nuestras publicidades funcionan? ¿Realmente comprendemos las variables que impulsan el éxito de nuestras marcas?</a:t>
            </a:r>
            <a:endParaRPr/>
          </a:p>
          <a:p>
            <a:pPr>
              <a:lnSpc>
                <a:spcPct val="100000"/>
              </a:lnSpc>
            </a:pPr>
            <a:endParaRPr/>
          </a:p>
          <a:p>
            <a:pPr>
              <a:lnSpc>
                <a:spcPct val="100000"/>
              </a:lnSpc>
            </a:pPr>
            <a:r>
              <a:rPr lang="en-US" sz="2000" u="sng">
                <a:latin typeface="Arial"/>
              </a:rPr>
              <a:t>Y por último No sabemos que no sabemos:</a:t>
            </a:r>
            <a:r>
              <a:rPr lang="en-US" sz="2000">
                <a:latin typeface="Arial"/>
              </a:rPr>
              <a:t> podríamos usar nuestros propios datos para encontrar este tipo de información:</a:t>
            </a:r>
            <a:endParaRPr/>
          </a:p>
          <a:p>
            <a:pPr>
              <a:lnSpc>
                <a:spcPct val="100000"/>
              </a:lnSpc>
            </a:pPr>
            <a:r>
              <a:rPr lang="en-US" sz="2000">
                <a:latin typeface="Arial"/>
              </a:rPr>
              <a:t>Por ejemplo analizando datos que regularmente no analizamos o analizando datos que ya analizábamos pero de una nueva forma.</a:t>
            </a:r>
            <a:endParaRPr/>
          </a:p>
          <a:p>
            <a:pPr>
              <a:lnSpc>
                <a:spcPct val="100000"/>
              </a:lnSpc>
            </a:pPr>
            <a:endParaRPr/>
          </a:p>
          <a:p>
            <a:pPr>
              <a:lnSpc>
                <a:spcPct val="100000"/>
              </a:lnSpc>
            </a:pPr>
            <a:r>
              <a:rPr lang="en-US" sz="2000">
                <a:latin typeface="Arial"/>
              </a:rPr>
              <a:t>1-Analizando datos que regularmente no analizamos: </a:t>
            </a:r>
            <a:endParaRPr/>
          </a:p>
          <a:p>
            <a:pPr>
              <a:lnSpc>
                <a:spcPct val="100000"/>
              </a:lnSpc>
            </a:pPr>
            <a:r>
              <a:rPr lang="en-US" sz="2000">
                <a:latin typeface="Arial"/>
              </a:rPr>
              <a:t>Existen empresas que se enfocan en captar clientes nuevos generalmente porque asumen o dan por hecho que los clientes suscriptos a sus productos continuaran suscriptos  lo largo del tiempo, mucha de estas empresas debido a lo que asumen dejan de analizar datos como el uso de los productos o datos de clientes que abandonaron su uso y estos datos pueden esconder información útil, como el por qué un cliente se suscribe a más de un producto,  porque unos lo hacen solo una vez  y luego se marchan.</a:t>
            </a:r>
            <a:endParaRPr/>
          </a:p>
          <a:p>
            <a:pPr>
              <a:lnSpc>
                <a:spcPct val="100000"/>
              </a:lnSpc>
            </a:pPr>
            <a:endParaRPr/>
          </a:p>
          <a:p>
            <a:pPr>
              <a:lnSpc>
                <a:spcPct val="100000"/>
              </a:lnSpc>
            </a:pPr>
            <a:r>
              <a:rPr lang="en-US" sz="2000">
                <a:latin typeface="Arial"/>
              </a:rPr>
              <a:t>2- Otras de las formas sería Analizando datos que ya analizábamos pero de una nueva forma:</a:t>
            </a:r>
            <a:endParaRPr/>
          </a:p>
          <a:p>
            <a:pPr>
              <a:lnSpc>
                <a:spcPct val="100000"/>
              </a:lnSpc>
            </a:pPr>
            <a:r>
              <a:rPr lang="en-US" sz="2000">
                <a:latin typeface="Arial"/>
              </a:rPr>
              <a:t>La mayoría de las empresas dedicadas al comercio entre las semanas de navidad y año nuevo incrementan su plantel de funcionarios invierten más visando el incremento en sus ventas, el gerente al analizar los datos de las ventas de la semana semana encontrará efectivamente un incremento en sus ganancias, pero podríamos analizarlo de una nueva forma, podríamos hacer la información más granular separándolo en días en lugar de semanas, en este caso encontraríamos que los fines de semana son más lucrativos que los días de semana, lo que nos demuestra que cambiando la forma en que analizamos ciertos datos nos puede resultar más efectivo.</a:t>
            </a:r>
            <a:endParaRPr/>
          </a:p>
          <a:p>
            <a:pPr>
              <a:lnSpc>
                <a:spcPct val="100000"/>
              </a:lnSpc>
            </a:pPr>
            <a:endParaRPr/>
          </a:p>
          <a:p>
            <a:pPr>
              <a:lnSpc>
                <a:spcPct val="100000"/>
              </a:lnSpc>
            </a:pPr>
            <a:r>
              <a:rPr lang="en-US" sz="2000">
                <a:latin typeface="Arial"/>
              </a:rPr>
              <a:t>2:30m</a:t>
            </a:r>
            <a:endParaRPr/>
          </a:p>
          <a:p>
            <a:pPr>
              <a:lnSpc>
                <a:spcPct val="100000"/>
              </a:lnSpc>
            </a:pPr>
            <a:endParaRPr/>
          </a:p>
        </p:txBody>
      </p:sp>
      <p:sp>
        <p:nvSpPr>
          <p:cNvPr id="85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85D8F36-B735-4E95-A6DB-2E22E013831E}"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5"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9"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30"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2"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33"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34" name="" descr=""/>
          <p:cNvPicPr/>
          <p:nvPr/>
        </p:nvPicPr>
        <p:blipFill>
          <a:blip r:embed="rId2"/>
          <a:stretch>
            <a:fillRect/>
          </a:stretch>
        </p:blipFill>
        <p:spPr>
          <a:xfrm>
            <a:off x="2203920" y="1818360"/>
            <a:ext cx="5649480" cy="4507560"/>
          </a:xfrm>
          <a:prstGeom prst="rect">
            <a:avLst/>
          </a:prstGeom>
          <a:ln>
            <a:noFill/>
          </a:ln>
        </p:spPr>
      </p:pic>
      <p:pic>
        <p:nvPicPr>
          <p:cNvPr id="35"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9"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1"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44"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8"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49"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50"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2"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53"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54"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6"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5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58"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0"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61"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6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65"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66"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8"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69"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70" name="" descr=""/>
          <p:cNvPicPr/>
          <p:nvPr/>
        </p:nvPicPr>
        <p:blipFill>
          <a:blip r:embed="rId2"/>
          <a:stretch>
            <a:fillRect/>
          </a:stretch>
        </p:blipFill>
        <p:spPr>
          <a:xfrm>
            <a:off x="2203920" y="1818360"/>
            <a:ext cx="5649480" cy="4507560"/>
          </a:xfrm>
          <a:prstGeom prst="rect">
            <a:avLst/>
          </a:prstGeom>
          <a:ln>
            <a:noFill/>
          </a:ln>
        </p:spPr>
      </p:pic>
      <p:pic>
        <p:nvPicPr>
          <p:cNvPr id="71"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6"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8"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0"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81"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3"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5"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86"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87"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9"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90"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91"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9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9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95"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97"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98"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00"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01"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02"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03"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05"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06"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07" name="" descr=""/>
          <p:cNvPicPr/>
          <p:nvPr/>
        </p:nvPicPr>
        <p:blipFill>
          <a:blip r:embed="rId2"/>
          <a:stretch>
            <a:fillRect/>
          </a:stretch>
        </p:blipFill>
        <p:spPr>
          <a:xfrm>
            <a:off x="2203920" y="1818360"/>
            <a:ext cx="5649480" cy="4507560"/>
          </a:xfrm>
          <a:prstGeom prst="rect">
            <a:avLst/>
          </a:prstGeom>
          <a:ln>
            <a:noFill/>
          </a:ln>
        </p:spPr>
      </p:pic>
      <p:pic>
        <p:nvPicPr>
          <p:cNvPr id="108"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2"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4"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8"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6"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17"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1"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22"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23"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5"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26"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27"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0"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31"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33"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134"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36"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38"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39"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41"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42"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43" name="" descr=""/>
          <p:cNvPicPr/>
          <p:nvPr/>
        </p:nvPicPr>
        <p:blipFill>
          <a:blip r:embed="rId2"/>
          <a:stretch>
            <a:fillRect/>
          </a:stretch>
        </p:blipFill>
        <p:spPr>
          <a:xfrm>
            <a:off x="2203920" y="1818360"/>
            <a:ext cx="5649480" cy="4507560"/>
          </a:xfrm>
          <a:prstGeom prst="rect">
            <a:avLst/>
          </a:prstGeom>
          <a:ln>
            <a:noFill/>
          </a:ln>
        </p:spPr>
      </p:pic>
      <p:pic>
        <p:nvPicPr>
          <p:cNvPr id="144"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0"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2"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4"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55"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60"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61"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6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65"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6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69"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1"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172"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4"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75"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76"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77"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9"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80"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81" name="" descr=""/>
          <p:cNvPicPr/>
          <p:nvPr/>
        </p:nvPicPr>
        <p:blipFill>
          <a:blip r:embed="rId2"/>
          <a:stretch>
            <a:fillRect/>
          </a:stretch>
        </p:blipFill>
        <p:spPr>
          <a:xfrm>
            <a:off x="2203920" y="1818360"/>
            <a:ext cx="5649480" cy="4507560"/>
          </a:xfrm>
          <a:prstGeom prst="rect">
            <a:avLst/>
          </a:prstGeom>
          <a:ln>
            <a:noFill/>
          </a:ln>
        </p:spPr>
      </p:pic>
      <p:pic>
        <p:nvPicPr>
          <p:cNvPr id="182"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4"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6"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8"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99"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04"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205"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7"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0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09"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1"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2"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13"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4"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5"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16"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8"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9"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20"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221"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23"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224"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225" name="" descr=""/>
          <p:cNvPicPr/>
          <p:nvPr/>
        </p:nvPicPr>
        <p:blipFill>
          <a:blip r:embed="rId2"/>
          <a:stretch>
            <a:fillRect/>
          </a:stretch>
        </p:blipFill>
        <p:spPr>
          <a:xfrm>
            <a:off x="2203920" y="1818360"/>
            <a:ext cx="5649480" cy="4507560"/>
          </a:xfrm>
          <a:prstGeom prst="rect">
            <a:avLst/>
          </a:prstGeom>
          <a:ln>
            <a:noFill/>
          </a:ln>
        </p:spPr>
      </p:pic>
      <p:pic>
        <p:nvPicPr>
          <p:cNvPr id="226"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0"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2"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4"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35"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40"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241"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8"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4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45"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4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49"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1"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52"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4"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55"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56"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257"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9"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260"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261" name="" descr=""/>
          <p:cNvPicPr/>
          <p:nvPr/>
        </p:nvPicPr>
        <p:blipFill>
          <a:blip r:embed="rId2"/>
          <a:stretch>
            <a:fillRect/>
          </a:stretch>
        </p:blipFill>
        <p:spPr>
          <a:xfrm>
            <a:off x="2203920" y="1818360"/>
            <a:ext cx="5649480" cy="4507560"/>
          </a:xfrm>
          <a:prstGeom prst="rect">
            <a:avLst/>
          </a:prstGeom>
          <a:ln>
            <a:noFill/>
          </a:ln>
        </p:spPr>
      </p:pic>
      <p:pic>
        <p:nvPicPr>
          <p:cNvPr id="262"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2"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37"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CustomShape 1"/>
          <p:cNvSpPr/>
          <p:nvPr/>
        </p:nvSpPr>
        <p:spPr>
          <a:xfrm>
            <a:off x="0" y="0"/>
            <a:ext cx="3142440" cy="7771680"/>
          </a:xfrm>
          <a:prstGeom prst="rect">
            <a:avLst/>
          </a:prstGeom>
          <a:solidFill>
            <a:srgbClr val="edeff3"/>
          </a:solidFill>
          <a:ln w="12600">
            <a:noFill/>
          </a:ln>
        </p:spPr>
      </p:sp>
      <p:sp>
        <p:nvSpPr>
          <p:cNvPr id="73" name="PlaceHolder 2"/>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74" name="PlaceHolder 3"/>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10"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5" name="CustomShape 1"/>
          <p:cNvSpPr/>
          <p:nvPr/>
        </p:nvSpPr>
        <p:spPr>
          <a:xfrm>
            <a:off x="0" y="-7560"/>
            <a:ext cx="10057680" cy="7786440"/>
          </a:xfrm>
          <a:prstGeom prst="rect">
            <a:avLst/>
          </a:prstGeom>
          <a:solidFill>
            <a:srgbClr val="f2f2f2"/>
          </a:solidFill>
          <a:ln w="12600">
            <a:noFill/>
          </a:ln>
        </p:spPr>
      </p:sp>
      <p:sp>
        <p:nvSpPr>
          <p:cNvPr id="146" name="CustomShape 2"/>
          <p:cNvSpPr/>
          <p:nvPr/>
        </p:nvSpPr>
        <p:spPr>
          <a:xfrm>
            <a:off x="767520" y="622080"/>
            <a:ext cx="8770680" cy="6527520"/>
          </a:xfrm>
          <a:prstGeom prst="rect">
            <a:avLst/>
          </a:prstGeom>
          <a:solidFill>
            <a:srgbClr val="ffffff"/>
          </a:solidFill>
          <a:ln w="12600">
            <a:noFill/>
          </a:ln>
        </p:spPr>
      </p:sp>
      <p:sp>
        <p:nvSpPr>
          <p:cNvPr id="147" name="PlaceHolder 3"/>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48" name="PlaceHolder 4"/>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83" name="CustomShape 1"/>
          <p:cNvSpPr/>
          <p:nvPr/>
        </p:nvSpPr>
        <p:spPr>
          <a:xfrm>
            <a:off x="10287000" y="0"/>
            <a:ext cx="1828080" cy="7767000"/>
          </a:xfrm>
          <a:prstGeom prst="rect">
            <a:avLst/>
          </a:prstGeom>
          <a:solidFill>
            <a:srgbClr val="d9d9d9"/>
          </a:solidFill>
          <a:ln w="12600">
            <a:noFill/>
          </a:ln>
        </p:spPr>
        <p:txBody>
          <a:bodyPr lIns="90000" rIns="90000" tIns="45000" bIns="45000"/>
          <a:p>
            <a:pPr>
              <a:lnSpc>
                <a:spcPct val="100000"/>
              </a:lnSpc>
            </a:pPr>
            <a:r>
              <a:rPr lang="en-US" sz="1600">
                <a:solidFill>
                  <a:srgbClr val="808080"/>
                </a:solidFill>
                <a:latin typeface="Calibri Light"/>
              </a:rPr>
              <a:t>Printing:</a:t>
            </a:r>
            <a:endParaRPr/>
          </a:p>
          <a:p>
            <a:pPr>
              <a:lnSpc>
                <a:spcPct val="100000"/>
              </a:lnSpc>
            </a:pPr>
            <a:r>
              <a:rPr lang="en-US" sz="1000">
                <a:solidFill>
                  <a:srgbClr val="808080"/>
                </a:solidFill>
                <a:latin typeface="Calibri Light"/>
              </a:rPr>
              <a:t>Your printer might not print the same way our printers do, so make sure to try a couple of test prints. If things aren’t aligning quite right, experiment with the Scale to Fit Paper setting. It’s located in the Print dialog – just click Full Page Slides to get to it.</a:t>
            </a:r>
            <a:endParaRPr/>
          </a:p>
          <a:p>
            <a:pPr>
              <a:lnSpc>
                <a:spcPct val="100000"/>
              </a:lnSpc>
            </a:pPr>
            <a:r>
              <a:rPr lang="en-US" sz="1000">
                <a:solidFill>
                  <a:srgbClr val="808080"/>
                </a:solidFill>
                <a:latin typeface="Calibri Light"/>
              </a:rPr>
              <a:t>And did you notice we made fold marks for you? They are really light, but if you don’t like them showing on your brochure, click View, Slide Master, and delete them before you print.</a:t>
            </a:r>
            <a:endParaRPr/>
          </a:p>
          <a:p>
            <a:pPr>
              <a:lnSpc>
                <a:spcPct val="100000"/>
              </a:lnSpc>
            </a:pPr>
            <a:r>
              <a:rPr lang="en-US" sz="1600">
                <a:solidFill>
                  <a:srgbClr val="808080"/>
                </a:solidFill>
                <a:latin typeface="Calibri Light"/>
              </a:rPr>
              <a:t>Customizing the Content:</a:t>
            </a:r>
            <a:endParaRPr/>
          </a:p>
          <a:p>
            <a:pPr>
              <a:lnSpc>
                <a:spcPct val="100000"/>
              </a:lnSpc>
            </a:pPr>
            <a:r>
              <a:rPr lang="en-US" sz="1000">
                <a:solidFill>
                  <a:srgbClr val="808080"/>
                </a:solidFill>
                <a:latin typeface="Calibri Light"/>
              </a:rPr>
              <a:t>If you need more placeholders for titles, subtitles or body text, just make a copy of what you need and drag it into place. PowerPoint’s Smart Guides will help you align it with everything else.</a:t>
            </a:r>
            <a:endParaRPr/>
          </a:p>
          <a:p>
            <a:pPr>
              <a:lnSpc>
                <a:spcPct val="100000"/>
              </a:lnSpc>
            </a:pPr>
            <a:r>
              <a:rPr lang="en-US" sz="1000">
                <a:solidFill>
                  <a:srgbClr val="808080"/>
                </a:solidFill>
                <a:latin typeface="Calibri Light"/>
              </a:rPr>
              <a:t>By the way, if you need to move or copy the red lines, you can select them by clicking the dotted outlines.</a:t>
            </a:r>
            <a:endParaRPr/>
          </a:p>
        </p:txBody>
      </p:sp>
      <p:sp>
        <p:nvSpPr>
          <p:cNvPr id="184" name="CustomShape 2"/>
          <p:cNvSpPr/>
          <p:nvPr/>
        </p:nvSpPr>
        <p:spPr>
          <a:xfrm>
            <a:off x="7039080" y="7216200"/>
            <a:ext cx="2660040" cy="94680"/>
          </a:xfrm>
          <a:prstGeom prst="rect">
            <a:avLst/>
          </a:prstGeom>
          <a:solidFill>
            <a:srgbClr val="f24f4f"/>
          </a:solidFill>
          <a:ln w="12600">
            <a:noFill/>
          </a:ln>
        </p:spPr>
      </p:sp>
      <p:sp>
        <p:nvSpPr>
          <p:cNvPr id="185" name="Line 3"/>
          <p:cNvSpPr/>
          <p:nvPr/>
        </p:nvSpPr>
        <p:spPr>
          <a:xfrm>
            <a:off x="7038360" y="2733480"/>
            <a:ext cx="2657880" cy="0"/>
          </a:xfrm>
          <a:prstGeom prst="line">
            <a:avLst/>
          </a:prstGeom>
          <a:ln w="25560">
            <a:solidFill>
              <a:srgbClr val="f24f4f"/>
            </a:solidFill>
            <a:miter/>
          </a:ln>
        </p:spPr>
      </p:sp>
      <p:sp>
        <p:nvSpPr>
          <p:cNvPr id="186" name="Line 4"/>
          <p:cNvSpPr/>
          <p:nvPr/>
        </p:nvSpPr>
        <p:spPr>
          <a:xfrm flipV="1">
            <a:off x="3939120" y="5152680"/>
            <a:ext cx="0" cy="2147040"/>
          </a:xfrm>
          <a:prstGeom prst="line">
            <a:avLst/>
          </a:prstGeom>
          <a:ln w="6480">
            <a:solidFill>
              <a:srgbClr val="f24f4f"/>
            </a:solidFill>
            <a:miter/>
          </a:ln>
        </p:spPr>
      </p:sp>
      <p:sp>
        <p:nvSpPr>
          <p:cNvPr id="187" name="CustomShape 5"/>
          <p:cNvSpPr/>
          <p:nvPr/>
        </p:nvSpPr>
        <p:spPr>
          <a:xfrm>
            <a:off x="365040" y="2743200"/>
            <a:ext cx="2559600" cy="4571280"/>
          </a:xfrm>
          <a:prstGeom prst="rect">
            <a:avLst/>
          </a:prstGeom>
          <a:solidFill>
            <a:srgbClr val="f24f4f"/>
          </a:solidFill>
          <a:ln w="12600">
            <a:noFill/>
          </a:ln>
        </p:spPr>
      </p:sp>
      <p:sp>
        <p:nvSpPr>
          <p:cNvPr id="188" name="Line 6"/>
          <p:cNvSpPr/>
          <p:nvPr/>
        </p:nvSpPr>
        <p:spPr>
          <a:xfrm>
            <a:off x="3291840" y="0"/>
            <a:ext cx="0" cy="7772400"/>
          </a:xfrm>
          <a:prstGeom prst="line">
            <a:avLst/>
          </a:prstGeom>
          <a:ln cap="rnd" w="6480">
            <a:solidFill>
              <a:srgbClr val="c8c8c8"/>
            </a:solidFill>
            <a:custDash>
              <a:ds d="4900000000" sp="3675000000"/>
            </a:custDash>
            <a:miter/>
          </a:ln>
        </p:spPr>
      </p:sp>
      <p:sp>
        <p:nvSpPr>
          <p:cNvPr id="189" name="Line 7"/>
          <p:cNvSpPr/>
          <p:nvPr/>
        </p:nvSpPr>
        <p:spPr>
          <a:xfrm>
            <a:off x="6675120" y="0"/>
            <a:ext cx="0" cy="7772400"/>
          </a:xfrm>
          <a:prstGeom prst="line">
            <a:avLst/>
          </a:prstGeom>
          <a:ln cap="rnd" w="6480">
            <a:solidFill>
              <a:srgbClr val="c8c8c8"/>
            </a:solidFill>
            <a:custDash>
              <a:ds d="4900000000" sp="3675000000"/>
            </a:custDash>
            <a:miter/>
          </a:ln>
        </p:spPr>
      </p:sp>
      <p:sp>
        <p:nvSpPr>
          <p:cNvPr id="190" name="CustomShape 8"/>
          <p:cNvSpPr/>
          <p:nvPr/>
        </p:nvSpPr>
        <p:spPr>
          <a:xfrm rot="16200000">
            <a:off x="3672720" y="457920"/>
            <a:ext cx="691560" cy="683640"/>
          </a:xfrm>
          <a:prstGeom prst="rect">
            <a:avLst/>
          </a:prstGeom>
          <a:noFill/>
          <a:ln cap="rnd" w="6480">
            <a:solidFill>
              <a:srgbClr val="808080"/>
            </a:solidFill>
            <a:custDash>
              <a:ds d="3675000000" sp="1225000000"/>
            </a:custDash>
            <a:miter/>
          </a:ln>
        </p:spPr>
        <p:txBody>
          <a:bodyPr lIns="45000" rIns="45000" tIns="90000" bIns="90000" anchor="ctr"/>
          <a:p>
            <a:pPr algn="ctr">
              <a:lnSpc>
                <a:spcPct val="100000"/>
              </a:lnSpc>
            </a:pPr>
            <a:r>
              <a:rPr lang="en-US" sz="1100">
                <a:solidFill>
                  <a:srgbClr val="808080"/>
                </a:solidFill>
                <a:latin typeface="Century Gothic"/>
              </a:rPr>
              <a:t>PLACE STAMP HERE</a:t>
            </a:r>
            <a:endParaRPr/>
          </a:p>
        </p:txBody>
      </p:sp>
      <p:sp>
        <p:nvSpPr>
          <p:cNvPr id="191" name="PlaceHolder 9"/>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92" name="PlaceHolder 10"/>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27" name="PlaceHolder 1"/>
          <p:cNvSpPr>
            <a:spLocks noGrp="1"/>
          </p:cNvSpPr>
          <p:nvPr>
            <p:ph type="title"/>
          </p:nvPr>
        </p:nvSpPr>
        <p:spPr>
          <a:xfrm>
            <a:off x="502920" y="309960"/>
            <a:ext cx="9051840" cy="1297440"/>
          </a:xfrm>
          <a:prstGeom prst="rect">
            <a:avLst/>
          </a:prstGeom>
        </p:spPr>
        <p:txBody>
          <a:bodyPr lIns="0" rIns="0" tIns="0" bIns="0" anchor="ctr"/>
          <a:p>
            <a:r>
              <a:rPr lang="en-US">
                <a:latin typeface="Arial"/>
              </a:rPr>
              <a:t>Click to edit the title text format</a:t>
            </a:r>
            <a:endParaRPr/>
          </a:p>
        </p:txBody>
      </p:sp>
      <p:sp>
        <p:nvSpPr>
          <p:cNvPr id="228"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6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6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61.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slideLayout" Target="../slideLayouts/slideLayout13.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6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61.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6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jpeg"/><Relationship Id="rId3" Type="http://schemas.openxmlformats.org/officeDocument/2006/relationships/slideLayout" Target="../slideLayouts/slideLayout75.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jpeg"/><Relationship Id="rId3" Type="http://schemas.openxmlformats.org/officeDocument/2006/relationships/slideLayout" Target="../slideLayouts/slideLayout75.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jpeg"/><Relationship Id="rId3" Type="http://schemas.openxmlformats.org/officeDocument/2006/relationships/slideLayout" Target="../slideLayouts/slideLayout7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slideLayout" Target="../slideLayouts/slideLayout61.xml"/><Relationship Id="rId8"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slideLayout" Target="../slideLayouts/slideLayout61.xml"/><Relationship Id="rId7"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slideLayout" Target="../slideLayouts/slideLayout61.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slideLayout" Target="../slideLayouts/slideLayout61.xml"/><Relationship Id="rId7"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slideLayout" Target="../slideLayouts/slideLayout61.xml"/><Relationship Id="rId8"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slideLayout" Target="../slideLayouts/slideLayout61.xml"/><Relationship Id="rId8"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61.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slideLayout" Target="../slideLayouts/slideLayout61.xml"/><Relationship Id="rId7"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61.xml"/><Relationship Id="rId7"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slideLayout" Target="../slideLayouts/slideLayout61.xml"/><Relationship Id="rId7"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61.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slideLayout" Target="../slideLayouts/slideLayout61.xml"/><Relationship Id="rId7"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61.xml"/><Relationship Id="rId7"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slideLayout" Target="../slideLayouts/slideLayout61.xml"/><Relationship Id="rId7"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61.xml"/><Relationship Id="rId7"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slideLayout" Target="../slideLayouts/slideLayout61.xml"/><Relationship Id="rId7"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61.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slideLayout" Target="../slideLayouts/slideLayout61.xml"/><Relationship Id="rId7"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slideLayout" Target="../slideLayouts/slideLayout61.xml"/><Relationship Id="rId7"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slideLayout" Target="../slideLayouts/slideLayout61.xml"/><Relationship Id="rId7"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slideLayout" Target="../slideLayouts/slideLayout61.xml"/><Relationship Id="rId8"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slideLayout" Target="../slideLayouts/slideLayout61.xml"/><Relationship Id="rId8" Type="http://schemas.openxmlformats.org/officeDocument/2006/relationships/notesSlide" Target="../notesSlides/notesSlide4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404040"/>
        </a:solidFill>
      </p:bgPr>
    </p:bg>
    <p:spTree>
      <p:nvGrpSpPr>
        <p:cNvPr id="1" name=""/>
        <p:cNvGrpSpPr/>
        <p:nvPr/>
      </p:nvGrpSpPr>
      <p:grpSpPr>
        <a:xfrm>
          <a:off x="0" y="0"/>
          <a:ext cx="0" cy="0"/>
          <a:chOff x="0" y="0"/>
          <a:chExt cx="0" cy="0"/>
        </a:xfrm>
      </p:grpSpPr>
      <p:pic>
        <p:nvPicPr>
          <p:cNvPr id="268" name="Picture Placeholder 3" descr=""/>
          <p:cNvPicPr/>
          <p:nvPr/>
        </p:nvPicPr>
        <p:blipFill>
          <a:blip r:embed="rId1"/>
          <a:stretch>
            <a:fillRect/>
          </a:stretch>
        </p:blipFill>
        <p:spPr>
          <a:xfrm>
            <a:off x="-9720" y="1057320"/>
            <a:ext cx="10077120" cy="5657040"/>
          </a:xfrm>
          <a:prstGeom prst="rect">
            <a:avLst/>
          </a:prstGeom>
          <a:ln>
            <a:noFill/>
          </a:ln>
        </p:spPr>
      </p:pic>
      <p:pic>
        <p:nvPicPr>
          <p:cNvPr id="269" name="Picture Placeholder 5" descr=""/>
          <p:cNvPicPr/>
          <p:nvPr/>
        </p:nvPicPr>
        <p:blipFill>
          <a:blip r:embed="rId2"/>
          <a:srcRect l="9317" t="1828" r="9317" b="29114"/>
          <a:stretch>
            <a:fillRect/>
          </a:stretch>
        </p:blipFill>
        <p:spPr>
          <a:xfrm>
            <a:off x="4753080" y="2071440"/>
            <a:ext cx="551160" cy="585360"/>
          </a:xfrm>
          <a:prstGeom prst="rect">
            <a:avLst/>
          </a:prstGeom>
          <a:ln>
            <a:noFill/>
          </a:ln>
        </p:spPr>
      </p:pic>
      <p:sp>
        <p:nvSpPr>
          <p:cNvPr id="270" name="CustomShape 1"/>
          <p:cNvSpPr/>
          <p:nvPr/>
        </p:nvSpPr>
        <p:spPr>
          <a:xfrm>
            <a:off x="1225080" y="2941920"/>
            <a:ext cx="7620120" cy="1829880"/>
          </a:xfrm>
          <a:prstGeom prst="rect">
            <a:avLst/>
          </a:prstGeom>
          <a:noFill/>
          <a:ln>
            <a:noFill/>
          </a:ln>
        </p:spPr>
        <p:txBody>
          <a:bodyPr lIns="0" rIns="0" tIns="0" bIns="0" anchor="ctr"/>
          <a:p>
            <a:pPr>
              <a:lnSpc>
                <a:spcPct val="100000"/>
              </a:lnSpc>
            </a:pPr>
            <a:r>
              <a:rPr lang="en-US" sz="8169">
                <a:solidFill>
                  <a:srgbClr val="ffffff"/>
                </a:solidFill>
                <a:latin typeface="Arvo"/>
                <a:ea typeface="Arvo"/>
              </a:rPr>
              <a:t>DATA-DISCOVERY</a:t>
            </a:r>
            <a:endParaRPr/>
          </a:p>
        </p:txBody>
      </p:sp>
      <p:sp>
        <p:nvSpPr>
          <p:cNvPr id="271" name="CustomShape 2"/>
          <p:cNvSpPr/>
          <p:nvPr/>
        </p:nvSpPr>
        <p:spPr>
          <a:xfrm>
            <a:off x="1218600" y="4068720"/>
            <a:ext cx="7620120" cy="655920"/>
          </a:xfrm>
          <a:prstGeom prst="rect">
            <a:avLst/>
          </a:prstGeom>
          <a:noFill/>
          <a:ln w="12600">
            <a:noFill/>
          </a:ln>
        </p:spPr>
        <p:txBody>
          <a:bodyPr lIns="0" rIns="0" tIns="0" bIns="0" anchor="b"/>
          <a:p>
            <a:pPr>
              <a:lnSpc>
                <a:spcPct val="100000"/>
              </a:lnSpc>
            </a:pPr>
            <a:r>
              <a:rPr b="1" lang="en-US" sz="2800">
                <a:solidFill>
                  <a:srgbClr val="ffffff"/>
                </a:solidFill>
                <a:latin typeface="TT Corals Thin DEMO"/>
                <a:ea typeface="HK Grotesk"/>
              </a:rPr>
              <a:t>Aplicados a datos del paraguay</a:t>
            </a:r>
            <a:endParaRPr/>
          </a:p>
        </p:txBody>
      </p:sp>
    </p:spTree>
  </p:cSld>
  <p:transition spd="slow">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67" name="Picture 3" descr=""/>
          <p:cNvPicPr/>
          <p:nvPr/>
        </p:nvPicPr>
        <p:blipFill>
          <a:blip r:embed="rId1"/>
          <a:stretch>
            <a:fillRect/>
          </a:stretch>
        </p:blipFill>
        <p:spPr>
          <a:xfrm>
            <a:off x="392760" y="662400"/>
            <a:ext cx="9434520" cy="6934320"/>
          </a:xfrm>
          <a:prstGeom prst="rect">
            <a:avLst/>
          </a:prstGeom>
          <a:ln>
            <a:noFill/>
          </a:ln>
        </p:spPr>
      </p:pic>
      <p:sp>
        <p:nvSpPr>
          <p:cNvPr id="368" name="CustomShape 1"/>
          <p:cNvSpPr/>
          <p:nvPr/>
        </p:nvSpPr>
        <p:spPr>
          <a:xfrm>
            <a:off x="573480" y="0"/>
            <a:ext cx="4018320" cy="14299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Data Discovery </a:t>
            </a:r>
            <a:endParaRPr/>
          </a:p>
        </p:txBody>
      </p:sp>
      <p:sp>
        <p:nvSpPr>
          <p:cNvPr id="369" name="CustomShape 2"/>
          <p:cNvSpPr/>
          <p:nvPr/>
        </p:nvSpPr>
        <p:spPr>
          <a:xfrm>
            <a:off x="5923440" y="0"/>
            <a:ext cx="4347720" cy="7603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Traditional BI</a:t>
            </a:r>
            <a:endParaRPr/>
          </a:p>
        </p:txBody>
      </p:sp>
    </p:spTree>
  </p:cSld>
  <p:transition spd="slow">
    <p:fade/>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0" name="CustomShape 1"/>
          <p:cNvSpPr/>
          <p:nvPr/>
        </p:nvSpPr>
        <p:spPr>
          <a:xfrm>
            <a:off x="2239560" y="812160"/>
            <a:ext cx="5916600" cy="7603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Análisis</a:t>
            </a:r>
            <a:endParaRPr/>
          </a:p>
        </p:txBody>
      </p:sp>
      <p:pic>
        <p:nvPicPr>
          <p:cNvPr id="371" name="Picture 2" descr=""/>
          <p:cNvPicPr/>
          <p:nvPr/>
        </p:nvPicPr>
        <p:blipFill>
          <a:blip r:embed="rId1"/>
          <a:stretch>
            <a:fillRect/>
          </a:stretch>
        </p:blipFill>
        <p:spPr>
          <a:xfrm>
            <a:off x="431640" y="1581480"/>
            <a:ext cx="9109080" cy="6138360"/>
          </a:xfrm>
          <a:prstGeom prst="rect">
            <a:avLst/>
          </a:prstGeom>
          <a:ln>
            <a:noFill/>
          </a:ln>
        </p:spPr>
      </p:pic>
    </p:spTree>
  </p:cSld>
  <p:transition spd="slow">
    <p:dissolve/>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2"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73" name="Picture 1" descr=""/>
          <p:cNvPicPr/>
          <p:nvPr/>
        </p:nvPicPr>
        <p:blipFill>
          <a:blip r:embed="rId1"/>
          <a:stretch>
            <a:fillRect/>
          </a:stretch>
        </p:blipFill>
        <p:spPr>
          <a:xfrm>
            <a:off x="1859400" y="1261800"/>
            <a:ext cx="6521760" cy="6509880"/>
          </a:xfrm>
          <a:prstGeom prst="rect">
            <a:avLst/>
          </a:prstGeom>
          <a:ln>
            <a:noFill/>
          </a:ln>
        </p:spPr>
      </p:pic>
      <p:sp>
        <p:nvSpPr>
          <p:cNvPr id="374" name="CustomShape 2"/>
          <p:cNvSpPr/>
          <p:nvPr/>
        </p:nvSpPr>
        <p:spPr>
          <a:xfrm>
            <a:off x="-1540080" y="3657600"/>
            <a:ext cx="384120" cy="3512520"/>
          </a:xfrm>
          <a:prstGeom prst="rect">
            <a:avLst/>
          </a:prstGeom>
          <a:noFill/>
          <a:ln w="92160">
            <a:solidFill>
              <a:srgbClr val="b33a3a"/>
            </a:solidFill>
            <a:miter/>
          </a:ln>
        </p:spPr>
      </p:sp>
    </p:spTree>
  </p:cSld>
  <p:transition spd="slow">
    <p:fade/>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5"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76" name="Picture 1" descr=""/>
          <p:cNvPicPr/>
          <p:nvPr/>
        </p:nvPicPr>
        <p:blipFill>
          <a:blip r:embed="rId1"/>
          <a:stretch>
            <a:fillRect/>
          </a:stretch>
        </p:blipFill>
        <p:spPr>
          <a:xfrm>
            <a:off x="1859400" y="1261800"/>
            <a:ext cx="6521760" cy="6509880"/>
          </a:xfrm>
          <a:prstGeom prst="rect">
            <a:avLst/>
          </a:prstGeom>
          <a:ln>
            <a:noFill/>
          </a:ln>
        </p:spPr>
      </p:pic>
      <p:sp>
        <p:nvSpPr>
          <p:cNvPr id="377" name="CustomShape 2"/>
          <p:cNvSpPr/>
          <p:nvPr/>
        </p:nvSpPr>
        <p:spPr>
          <a:xfrm rot="5400000">
            <a:off x="3814560" y="5502600"/>
            <a:ext cx="384120" cy="3512520"/>
          </a:xfrm>
          <a:prstGeom prst="rect">
            <a:avLst/>
          </a:prstGeom>
          <a:noFill/>
          <a:ln w="92160">
            <a:solidFill>
              <a:srgbClr val="b33a3a"/>
            </a:solidFill>
            <a:miter/>
          </a:ln>
        </p:spPr>
      </p:sp>
    </p:spTree>
  </p:cSld>
  <p:transition spd="slow">
    <p:fad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8"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79" name="Picture 1" descr=""/>
          <p:cNvPicPr/>
          <p:nvPr/>
        </p:nvPicPr>
        <p:blipFill>
          <a:blip r:embed="rId1"/>
          <a:stretch>
            <a:fillRect/>
          </a:stretch>
        </p:blipFill>
        <p:spPr>
          <a:xfrm>
            <a:off x="1859400" y="1261800"/>
            <a:ext cx="6521760" cy="6509880"/>
          </a:xfrm>
          <a:prstGeom prst="rect">
            <a:avLst/>
          </a:prstGeom>
          <a:ln>
            <a:noFill/>
          </a:ln>
        </p:spPr>
      </p:pic>
      <p:sp>
        <p:nvSpPr>
          <p:cNvPr id="380" name="CustomShape 2"/>
          <p:cNvSpPr/>
          <p:nvPr/>
        </p:nvSpPr>
        <p:spPr>
          <a:xfrm>
            <a:off x="1859400" y="3657600"/>
            <a:ext cx="384120" cy="3512520"/>
          </a:xfrm>
          <a:prstGeom prst="rect">
            <a:avLst/>
          </a:prstGeom>
          <a:noFill/>
          <a:ln w="92160">
            <a:solidFill>
              <a:srgbClr val="b33a3a"/>
            </a:solidFill>
            <a:miter/>
          </a:ln>
        </p:spPr>
      </p:sp>
    </p:spTree>
  </p:cSld>
  <p:transition spd="slow">
    <p:fad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81"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82" name="Picture 1" descr=""/>
          <p:cNvPicPr/>
          <p:nvPr/>
        </p:nvPicPr>
        <p:blipFill>
          <a:blip r:embed="rId1"/>
          <a:stretch>
            <a:fillRect/>
          </a:stretch>
        </p:blipFill>
        <p:spPr>
          <a:xfrm>
            <a:off x="1859400" y="1261800"/>
            <a:ext cx="6521760" cy="6509880"/>
          </a:xfrm>
          <a:prstGeom prst="rect">
            <a:avLst/>
          </a:prstGeom>
          <a:ln>
            <a:noFill/>
          </a:ln>
        </p:spPr>
      </p:pic>
      <p:sp>
        <p:nvSpPr>
          <p:cNvPr id="383" name="CustomShape 2"/>
          <p:cNvSpPr/>
          <p:nvPr/>
        </p:nvSpPr>
        <p:spPr>
          <a:xfrm rot="5400000">
            <a:off x="2223000" y="4389480"/>
            <a:ext cx="2670120" cy="2713680"/>
          </a:xfrm>
          <a:prstGeom prst="rect">
            <a:avLst/>
          </a:prstGeom>
          <a:noFill/>
          <a:ln w="92160">
            <a:solidFill>
              <a:srgbClr val="b33a3a"/>
            </a:solidFill>
            <a:miter/>
          </a:ln>
        </p:spPr>
      </p:sp>
    </p:spTree>
  </p:cSld>
  <p:transition spd="slow">
    <p:fade/>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84"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85" name="Picture 1" descr=""/>
          <p:cNvPicPr/>
          <p:nvPr/>
        </p:nvPicPr>
        <p:blipFill>
          <a:blip r:embed="rId1"/>
          <a:stretch>
            <a:fillRect/>
          </a:stretch>
        </p:blipFill>
        <p:spPr>
          <a:xfrm>
            <a:off x="1859400" y="1261800"/>
            <a:ext cx="6521760" cy="6509880"/>
          </a:xfrm>
          <a:prstGeom prst="rect">
            <a:avLst/>
          </a:prstGeom>
          <a:ln>
            <a:noFill/>
          </a:ln>
        </p:spPr>
      </p:pic>
      <p:sp>
        <p:nvSpPr>
          <p:cNvPr id="386" name="CustomShape 2"/>
          <p:cNvSpPr/>
          <p:nvPr/>
        </p:nvSpPr>
        <p:spPr>
          <a:xfrm rot="5400000">
            <a:off x="4912560" y="4412160"/>
            <a:ext cx="2670120" cy="2713680"/>
          </a:xfrm>
          <a:prstGeom prst="rect">
            <a:avLst/>
          </a:prstGeom>
          <a:noFill/>
          <a:ln w="92160">
            <a:solidFill>
              <a:srgbClr val="b33a3a"/>
            </a:solidFill>
            <a:miter/>
          </a:ln>
        </p:spPr>
      </p:sp>
    </p:spTree>
  </p:cSld>
  <p:transition spd="slow">
    <p:fade/>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87"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88" name="Picture 1" descr=""/>
          <p:cNvPicPr/>
          <p:nvPr/>
        </p:nvPicPr>
        <p:blipFill>
          <a:blip r:embed="rId1"/>
          <a:stretch>
            <a:fillRect/>
          </a:stretch>
        </p:blipFill>
        <p:spPr>
          <a:xfrm>
            <a:off x="1859400" y="1261800"/>
            <a:ext cx="6521760" cy="6509880"/>
          </a:xfrm>
          <a:prstGeom prst="rect">
            <a:avLst/>
          </a:prstGeom>
          <a:ln>
            <a:noFill/>
          </a:ln>
        </p:spPr>
      </p:pic>
      <p:sp>
        <p:nvSpPr>
          <p:cNvPr id="389" name="CustomShape 2"/>
          <p:cNvSpPr/>
          <p:nvPr/>
        </p:nvSpPr>
        <p:spPr>
          <a:xfrm rot="5400000">
            <a:off x="2223000" y="1699560"/>
            <a:ext cx="2670120" cy="2713680"/>
          </a:xfrm>
          <a:prstGeom prst="rect">
            <a:avLst/>
          </a:prstGeom>
          <a:noFill/>
          <a:ln w="92160">
            <a:solidFill>
              <a:srgbClr val="b33a3a"/>
            </a:solidFill>
            <a:miter/>
          </a:ln>
        </p:spPr>
      </p:sp>
    </p:spTree>
  </p:cSld>
  <p:transition spd="slow">
    <p:fade/>
  </p:transition>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0"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91" name="Picture 1" descr=""/>
          <p:cNvPicPr/>
          <p:nvPr/>
        </p:nvPicPr>
        <p:blipFill>
          <a:blip r:embed="rId1"/>
          <a:stretch>
            <a:fillRect/>
          </a:stretch>
        </p:blipFill>
        <p:spPr>
          <a:xfrm>
            <a:off x="1859400" y="1261800"/>
            <a:ext cx="6521760" cy="6509880"/>
          </a:xfrm>
          <a:prstGeom prst="rect">
            <a:avLst/>
          </a:prstGeom>
          <a:ln>
            <a:noFill/>
          </a:ln>
        </p:spPr>
      </p:pic>
      <p:sp>
        <p:nvSpPr>
          <p:cNvPr id="392" name="CustomShape 2"/>
          <p:cNvSpPr/>
          <p:nvPr/>
        </p:nvSpPr>
        <p:spPr>
          <a:xfrm rot="5400000">
            <a:off x="4916880" y="1699560"/>
            <a:ext cx="2670120" cy="2713680"/>
          </a:xfrm>
          <a:prstGeom prst="rect">
            <a:avLst/>
          </a:prstGeom>
          <a:noFill/>
          <a:ln w="92160">
            <a:solidFill>
              <a:srgbClr val="b33a3a"/>
            </a:solidFill>
            <a:miter/>
          </a:ln>
        </p:spPr>
      </p:sp>
    </p:spTree>
  </p:cSld>
  <p:transition spd="slow">
    <p:fade/>
  </p:transition>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93" name="Picture 2" descr=""/>
          <p:cNvPicPr/>
          <p:nvPr/>
        </p:nvPicPr>
        <p:blipFill>
          <a:blip r:embed="rId1"/>
          <a:stretch>
            <a:fillRect/>
          </a:stretch>
        </p:blipFill>
        <p:spPr>
          <a:xfrm>
            <a:off x="1527120" y="1057320"/>
            <a:ext cx="6978960" cy="6628680"/>
          </a:xfrm>
          <a:prstGeom prst="rect">
            <a:avLst/>
          </a:prstGeom>
          <a:ln>
            <a:noFill/>
          </a:ln>
        </p:spPr>
      </p:pic>
      <p:pic>
        <p:nvPicPr>
          <p:cNvPr id="394" name="Picture 2" descr=""/>
          <p:cNvPicPr/>
          <p:nvPr/>
        </p:nvPicPr>
        <p:blipFill>
          <a:blip r:embed="rId2"/>
          <a:stretch>
            <a:fillRect/>
          </a:stretch>
        </p:blipFill>
        <p:spPr>
          <a:xfrm>
            <a:off x="1527120" y="951120"/>
            <a:ext cx="6691680" cy="6628680"/>
          </a:xfrm>
          <a:prstGeom prst="rect">
            <a:avLst/>
          </a:prstGeom>
          <a:ln>
            <a:noFill/>
          </a:ln>
        </p:spPr>
      </p:pic>
      <p:sp>
        <p:nvSpPr>
          <p:cNvPr id="395" name="CustomShape 1"/>
          <p:cNvSpPr/>
          <p:nvPr/>
        </p:nvSpPr>
        <p:spPr>
          <a:xfrm>
            <a:off x="694080" y="0"/>
            <a:ext cx="885240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2015 Cuadrante Mágico de Gartner</a:t>
            </a:r>
            <a:endParaRPr/>
          </a:p>
        </p:txBody>
      </p:sp>
      <p:pic>
        <p:nvPicPr>
          <p:cNvPr id="396" name="Picture 2" descr=""/>
          <p:cNvPicPr/>
          <p:nvPr/>
        </p:nvPicPr>
        <p:blipFill>
          <a:blip r:embed="rId3"/>
          <a:stretch>
            <a:fillRect/>
          </a:stretch>
        </p:blipFill>
        <p:spPr>
          <a:xfrm>
            <a:off x="1527120" y="951120"/>
            <a:ext cx="6628680" cy="6628680"/>
          </a:xfrm>
          <a:prstGeom prst="rect">
            <a:avLst/>
          </a:prstGeom>
          <a:ln>
            <a:noFill/>
          </a:ln>
        </p:spPr>
      </p:pic>
    </p:spTree>
  </p:cSld>
  <p:transition spd="slow">
    <p:fade/>
  </p:transition>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2" name="Picture Placeholder 2" descr=""/>
          <p:cNvPicPr/>
          <p:nvPr/>
        </p:nvPicPr>
        <p:blipFill>
          <a:blip r:embed="rId1"/>
          <a:stretch>
            <a:fillRect/>
          </a:stretch>
        </p:blipFill>
        <p:spPr>
          <a:xfrm>
            <a:off x="5601600" y="0"/>
            <a:ext cx="4456080" cy="7771680"/>
          </a:xfrm>
          <a:prstGeom prst="rect">
            <a:avLst/>
          </a:prstGeom>
          <a:ln>
            <a:noFill/>
          </a:ln>
        </p:spPr>
      </p:pic>
      <p:sp>
        <p:nvSpPr>
          <p:cNvPr id="273" name="CustomShape 1"/>
          <p:cNvSpPr/>
          <p:nvPr/>
        </p:nvSpPr>
        <p:spPr>
          <a:xfrm>
            <a:off x="2656080" y="4628160"/>
            <a:ext cx="137160" cy="137160"/>
          </a:xfrm>
          <a:prstGeom prst="ellipse">
            <a:avLst/>
          </a:prstGeom>
          <a:solidFill>
            <a:srgbClr val="2491bd"/>
          </a:solidFill>
          <a:ln w="12600">
            <a:noFill/>
          </a:ln>
        </p:spPr>
      </p:sp>
      <p:sp>
        <p:nvSpPr>
          <p:cNvPr id="274" name="CustomShape 2"/>
          <p:cNvSpPr/>
          <p:nvPr/>
        </p:nvSpPr>
        <p:spPr>
          <a:xfrm>
            <a:off x="2823120" y="4660200"/>
            <a:ext cx="73080" cy="73080"/>
          </a:xfrm>
          <a:prstGeom prst="ellipse">
            <a:avLst/>
          </a:prstGeom>
          <a:solidFill>
            <a:srgbClr val="e9992d"/>
          </a:solidFill>
          <a:ln w="12600">
            <a:noFill/>
          </a:ln>
        </p:spPr>
      </p:sp>
      <p:sp>
        <p:nvSpPr>
          <p:cNvPr id="275" name="CustomShape 3"/>
          <p:cNvSpPr/>
          <p:nvPr/>
        </p:nvSpPr>
        <p:spPr>
          <a:xfrm>
            <a:off x="2553120" y="4660200"/>
            <a:ext cx="73080" cy="73080"/>
          </a:xfrm>
          <a:prstGeom prst="ellipse">
            <a:avLst/>
          </a:prstGeom>
          <a:solidFill>
            <a:srgbClr val="209078"/>
          </a:solidFill>
          <a:ln w="12600">
            <a:noFill/>
          </a:ln>
        </p:spPr>
      </p:sp>
      <p:sp>
        <p:nvSpPr>
          <p:cNvPr id="276" name="CustomShape 4"/>
          <p:cNvSpPr/>
          <p:nvPr/>
        </p:nvSpPr>
        <p:spPr>
          <a:xfrm>
            <a:off x="1766160" y="4960800"/>
            <a:ext cx="1917000" cy="802800"/>
          </a:xfrm>
          <a:prstGeom prst="rect">
            <a:avLst/>
          </a:prstGeom>
          <a:noFill/>
          <a:ln w="12600">
            <a:noFill/>
          </a:ln>
        </p:spPr>
        <p:txBody>
          <a:bodyPr lIns="20880" rIns="20880" tIns="20880" bIns="20880" anchor="ctr"/>
          <a:p>
            <a:pPr algn="ctr">
              <a:lnSpc>
                <a:spcPct val="150000"/>
              </a:lnSpc>
            </a:pPr>
            <a:r>
              <a:rPr lang="en-US" sz="2000">
                <a:solidFill>
                  <a:srgbClr val="404040"/>
                </a:solidFill>
                <a:latin typeface="HK Grotesk"/>
                <a:ea typeface="HK Grotesk"/>
              </a:rPr>
              <a:t>Presentado por :</a:t>
            </a:r>
            <a:endParaRPr/>
          </a:p>
        </p:txBody>
      </p:sp>
      <p:sp>
        <p:nvSpPr>
          <p:cNvPr id="277" name="CustomShape 5"/>
          <p:cNvSpPr/>
          <p:nvPr/>
        </p:nvSpPr>
        <p:spPr>
          <a:xfrm>
            <a:off x="1392480" y="5607720"/>
            <a:ext cx="2869200" cy="44136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Ariel Hernán Landaida Duarte</a:t>
            </a:r>
            <a:endParaRPr/>
          </a:p>
        </p:txBody>
      </p:sp>
      <p:sp>
        <p:nvSpPr>
          <p:cNvPr id="278" name="CustomShape 6"/>
          <p:cNvSpPr/>
          <p:nvPr/>
        </p:nvSpPr>
        <p:spPr>
          <a:xfrm>
            <a:off x="1206360" y="5837400"/>
            <a:ext cx="2650680" cy="45684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Iván Ariel Cáceres Cañete</a:t>
            </a:r>
            <a:endParaRPr/>
          </a:p>
        </p:txBody>
      </p:sp>
      <p:pic>
        <p:nvPicPr>
          <p:cNvPr id="279" name="Picture Placeholder 4" descr=""/>
          <p:cNvPicPr/>
          <p:nvPr/>
        </p:nvPicPr>
        <p:blipFill>
          <a:blip r:embed="rId2"/>
          <a:srcRect l="16577" t="0" r="16577" b="0"/>
          <a:stretch>
            <a:fillRect/>
          </a:stretch>
        </p:blipFill>
        <p:spPr>
          <a:xfrm>
            <a:off x="6762600" y="1541520"/>
            <a:ext cx="1129680" cy="2013840"/>
          </a:xfrm>
          <a:prstGeom prst="rect">
            <a:avLst/>
          </a:prstGeom>
          <a:ln>
            <a:noFill/>
          </a:ln>
        </p:spPr>
      </p:pic>
      <p:pic>
        <p:nvPicPr>
          <p:cNvPr id="280" name="Picture Placeholder 5" descr=""/>
          <p:cNvPicPr/>
          <p:nvPr/>
        </p:nvPicPr>
        <p:blipFill>
          <a:blip r:embed="rId3"/>
          <a:stretch>
            <a:fillRect/>
          </a:stretch>
        </p:blipFill>
        <p:spPr>
          <a:xfrm>
            <a:off x="6762600" y="4187160"/>
            <a:ext cx="1129680" cy="2008800"/>
          </a:xfrm>
          <a:prstGeom prst="rect">
            <a:avLst/>
          </a:prstGeom>
          <a:ln>
            <a:noFill/>
          </a:ln>
        </p:spPr>
      </p:pic>
      <p:sp>
        <p:nvSpPr>
          <p:cNvPr id="281" name="CustomShape 7"/>
          <p:cNvSpPr/>
          <p:nvPr/>
        </p:nvSpPr>
        <p:spPr>
          <a:xfrm>
            <a:off x="8080200" y="1911600"/>
            <a:ext cx="1789920" cy="69912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Ariel Landaida</a:t>
            </a:r>
            <a:endParaRPr/>
          </a:p>
        </p:txBody>
      </p:sp>
      <p:sp>
        <p:nvSpPr>
          <p:cNvPr id="282" name="CustomShape 8"/>
          <p:cNvSpPr/>
          <p:nvPr/>
        </p:nvSpPr>
        <p:spPr>
          <a:xfrm>
            <a:off x="8079840" y="4520880"/>
            <a:ext cx="1791000" cy="69912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Iván Cáceres</a:t>
            </a:r>
            <a:endParaRPr/>
          </a:p>
        </p:txBody>
      </p:sp>
      <p:sp>
        <p:nvSpPr>
          <p:cNvPr id="283" name="CustomShape 9"/>
          <p:cNvSpPr/>
          <p:nvPr/>
        </p:nvSpPr>
        <p:spPr>
          <a:xfrm>
            <a:off x="346680" y="2293200"/>
            <a:ext cx="4870080" cy="1169280"/>
          </a:xfrm>
          <a:prstGeom prst="rect">
            <a:avLst/>
          </a:prstGeom>
          <a:noFill/>
          <a:ln>
            <a:noFill/>
          </a:ln>
        </p:spPr>
        <p:txBody>
          <a:bodyPr lIns="0" rIns="0" tIns="0" bIns="0" anchor="ctr"/>
          <a:p>
            <a:pPr algn="ctr">
              <a:lnSpc>
                <a:spcPct val="90000"/>
              </a:lnSpc>
            </a:pPr>
            <a:r>
              <a:rPr lang="en-US" sz="4900">
                <a:solidFill>
                  <a:srgbClr val="555555"/>
                </a:solidFill>
                <a:latin typeface="Arvo"/>
                <a:ea typeface="Arvo"/>
              </a:rPr>
              <a:t>data-discovery</a:t>
            </a:r>
            <a:endParaRPr/>
          </a:p>
        </p:txBody>
      </p:sp>
      <p:pic>
        <p:nvPicPr>
          <p:cNvPr id="284" name="Picture Placeholder 1" descr=""/>
          <p:cNvPicPr/>
          <p:nvPr/>
        </p:nvPicPr>
        <p:blipFill>
          <a:blip r:embed="rId4"/>
          <a:srcRect l="23502" t="0" r="23502" b="0"/>
          <a:stretch>
            <a:fillRect/>
          </a:stretch>
        </p:blipFill>
        <p:spPr>
          <a:xfrm>
            <a:off x="2410920" y="1299600"/>
            <a:ext cx="627120" cy="711720"/>
          </a:xfrm>
          <a:prstGeom prst="rect">
            <a:avLst/>
          </a:prstGeom>
          <a:ln>
            <a:noFill/>
          </a:ln>
        </p:spPr>
      </p:pic>
      <p:sp>
        <p:nvSpPr>
          <p:cNvPr id="285" name="CustomShape 10"/>
          <p:cNvSpPr/>
          <p:nvPr/>
        </p:nvSpPr>
        <p:spPr>
          <a:xfrm>
            <a:off x="498240" y="2957040"/>
            <a:ext cx="4567320" cy="396720"/>
          </a:xfrm>
          <a:prstGeom prst="rect">
            <a:avLst/>
          </a:prstGeom>
          <a:noFill/>
          <a:ln w="12600">
            <a:noFill/>
          </a:ln>
        </p:spPr>
        <p:txBody>
          <a:bodyPr lIns="0" rIns="0" tIns="0" bIns="0" anchor="b"/>
          <a:p>
            <a:pPr>
              <a:lnSpc>
                <a:spcPct val="100000"/>
              </a:lnSpc>
            </a:pPr>
            <a:r>
              <a:rPr b="1" lang="en-US" sz="1500">
                <a:solidFill>
                  <a:srgbClr val="c4c4c4"/>
                </a:solidFill>
                <a:latin typeface="TT Corals Thin DEMO"/>
                <a:ea typeface="HK Grotesk"/>
              </a:rPr>
              <a:t>Aplicados a datos del paraguay</a:t>
            </a:r>
            <a:endParaRPr/>
          </a:p>
        </p:txBody>
      </p:sp>
    </p:spTree>
  </p:cSld>
  <p:transition spd="slow">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97" name="Picture 2" descr=""/>
          <p:cNvPicPr/>
          <p:nvPr/>
        </p:nvPicPr>
        <p:blipFill>
          <a:blip r:embed="rId1"/>
          <a:stretch>
            <a:fillRect/>
          </a:stretch>
        </p:blipFill>
        <p:spPr>
          <a:xfrm>
            <a:off x="1527120" y="951120"/>
            <a:ext cx="6628680" cy="6628680"/>
          </a:xfrm>
          <a:prstGeom prst="rect">
            <a:avLst/>
          </a:prstGeom>
          <a:ln>
            <a:noFill/>
          </a:ln>
        </p:spPr>
      </p:pic>
      <p:pic>
        <p:nvPicPr>
          <p:cNvPr id="398" name="Picture 2" descr=""/>
          <p:cNvPicPr/>
          <p:nvPr/>
        </p:nvPicPr>
        <p:blipFill>
          <a:blip r:embed="rId2"/>
          <a:stretch>
            <a:fillRect/>
          </a:stretch>
        </p:blipFill>
        <p:spPr>
          <a:xfrm>
            <a:off x="1527120" y="1057320"/>
            <a:ext cx="6978960" cy="6628680"/>
          </a:xfrm>
          <a:prstGeom prst="rect">
            <a:avLst/>
          </a:prstGeom>
          <a:ln>
            <a:noFill/>
          </a:ln>
        </p:spPr>
      </p:pic>
      <p:pic>
        <p:nvPicPr>
          <p:cNvPr id="399" name="Picture 2" descr=""/>
          <p:cNvPicPr/>
          <p:nvPr/>
        </p:nvPicPr>
        <p:blipFill>
          <a:blip r:embed="rId3"/>
          <a:stretch>
            <a:fillRect/>
          </a:stretch>
        </p:blipFill>
        <p:spPr>
          <a:xfrm>
            <a:off x="1527120" y="951120"/>
            <a:ext cx="6691680" cy="6628680"/>
          </a:xfrm>
          <a:prstGeom prst="rect">
            <a:avLst/>
          </a:prstGeom>
          <a:ln>
            <a:noFill/>
          </a:ln>
        </p:spPr>
      </p:pic>
      <p:sp>
        <p:nvSpPr>
          <p:cNvPr id="400" name="CustomShape 1"/>
          <p:cNvSpPr/>
          <p:nvPr/>
        </p:nvSpPr>
        <p:spPr>
          <a:xfrm>
            <a:off x="694080" y="0"/>
            <a:ext cx="885240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2016 Cuadrante Mágico de Gartner</a:t>
            </a:r>
            <a:endParaRPr/>
          </a:p>
        </p:txBody>
      </p:sp>
    </p:spTree>
  </p:cSld>
  <p:transition spd="slow">
    <p:fade/>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01" name="Picture 2" descr=""/>
          <p:cNvPicPr/>
          <p:nvPr/>
        </p:nvPicPr>
        <p:blipFill>
          <a:blip r:embed="rId1"/>
          <a:stretch>
            <a:fillRect/>
          </a:stretch>
        </p:blipFill>
        <p:spPr>
          <a:xfrm>
            <a:off x="1527120" y="951120"/>
            <a:ext cx="6691680" cy="6628680"/>
          </a:xfrm>
          <a:prstGeom prst="rect">
            <a:avLst/>
          </a:prstGeom>
          <a:ln>
            <a:noFill/>
          </a:ln>
        </p:spPr>
      </p:pic>
      <p:pic>
        <p:nvPicPr>
          <p:cNvPr id="402" name="Picture 2" descr=""/>
          <p:cNvPicPr/>
          <p:nvPr/>
        </p:nvPicPr>
        <p:blipFill>
          <a:blip r:embed="rId2"/>
          <a:stretch>
            <a:fillRect/>
          </a:stretch>
        </p:blipFill>
        <p:spPr>
          <a:xfrm>
            <a:off x="1527120" y="951120"/>
            <a:ext cx="6628680" cy="6628680"/>
          </a:xfrm>
          <a:prstGeom prst="rect">
            <a:avLst/>
          </a:prstGeom>
          <a:ln>
            <a:noFill/>
          </a:ln>
        </p:spPr>
      </p:pic>
      <p:pic>
        <p:nvPicPr>
          <p:cNvPr id="403" name="Picture 2" descr=""/>
          <p:cNvPicPr/>
          <p:nvPr/>
        </p:nvPicPr>
        <p:blipFill>
          <a:blip r:embed="rId3"/>
          <a:stretch>
            <a:fillRect/>
          </a:stretch>
        </p:blipFill>
        <p:spPr>
          <a:xfrm>
            <a:off x="1527120" y="951120"/>
            <a:ext cx="6978960" cy="6735240"/>
          </a:xfrm>
          <a:prstGeom prst="rect">
            <a:avLst/>
          </a:prstGeom>
          <a:ln>
            <a:noFill/>
          </a:ln>
        </p:spPr>
      </p:pic>
      <p:sp>
        <p:nvSpPr>
          <p:cNvPr id="404" name="CustomShape 1"/>
          <p:cNvSpPr/>
          <p:nvPr/>
        </p:nvSpPr>
        <p:spPr>
          <a:xfrm>
            <a:off x="694080" y="0"/>
            <a:ext cx="885240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2017 Cuadrante Mágico de Gartner</a:t>
            </a:r>
            <a:endParaRPr/>
          </a:p>
        </p:txBody>
      </p:sp>
    </p:spTree>
  </p:cSld>
  <p:transition spd="slow">
    <p:fade/>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05" name="Picture 2" descr=""/>
          <p:cNvPicPr/>
          <p:nvPr/>
        </p:nvPicPr>
        <p:blipFill>
          <a:blip r:embed="rId1"/>
          <a:stretch>
            <a:fillRect/>
          </a:stretch>
        </p:blipFill>
        <p:spPr>
          <a:xfrm>
            <a:off x="0" y="114480"/>
            <a:ext cx="10057680" cy="7543080"/>
          </a:xfrm>
          <a:prstGeom prst="rect">
            <a:avLst/>
          </a:prstGeom>
          <a:ln>
            <a:noFill/>
          </a:ln>
        </p:spPr>
      </p:pic>
      <p:sp>
        <p:nvSpPr>
          <p:cNvPr id="406" name="CustomShape 1"/>
          <p:cNvSpPr/>
          <p:nvPr/>
        </p:nvSpPr>
        <p:spPr>
          <a:xfrm>
            <a:off x="5584680" y="371880"/>
            <a:ext cx="2751840" cy="735840"/>
          </a:xfrm>
          <a:prstGeom prst="rect">
            <a:avLst/>
          </a:prstGeom>
          <a:noFill/>
          <a:ln>
            <a:noFill/>
          </a:ln>
        </p:spPr>
        <p:txBody>
          <a:bodyPr lIns="0" rIns="0" tIns="0" bIns="0" anchor="ctr"/>
          <a:p>
            <a:pPr>
              <a:lnSpc>
                <a:spcPct val="85000"/>
              </a:lnSpc>
            </a:pPr>
            <a:r>
              <a:rPr lang="en-US" sz="4300">
                <a:solidFill>
                  <a:srgbClr val="f24f4f"/>
                </a:solidFill>
                <a:latin typeface="Adobe Fangsong Std R"/>
                <a:ea typeface="Adobe Fangsong Std R"/>
              </a:rPr>
              <a:t>Tableau</a:t>
            </a:r>
            <a:endParaRPr/>
          </a:p>
        </p:txBody>
      </p:sp>
    </p:spTree>
  </p:cSld>
  <p:transition spd="slow">
    <p:fade/>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07" name="Picture 1" descr=""/>
          <p:cNvPicPr/>
          <p:nvPr/>
        </p:nvPicPr>
        <p:blipFill>
          <a:blip r:embed="rId1"/>
          <a:stretch>
            <a:fillRect/>
          </a:stretch>
        </p:blipFill>
        <p:spPr>
          <a:xfrm>
            <a:off x="0" y="114480"/>
            <a:ext cx="10054080" cy="7543080"/>
          </a:xfrm>
          <a:prstGeom prst="rect">
            <a:avLst/>
          </a:prstGeom>
          <a:ln>
            <a:noFill/>
          </a:ln>
        </p:spPr>
      </p:pic>
      <p:pic>
        <p:nvPicPr>
          <p:cNvPr id="408" name="Picture 2" descr=""/>
          <p:cNvPicPr/>
          <p:nvPr/>
        </p:nvPicPr>
        <p:blipFill>
          <a:blip r:embed="rId2"/>
          <a:stretch>
            <a:fillRect/>
          </a:stretch>
        </p:blipFill>
        <p:spPr>
          <a:xfrm>
            <a:off x="0" y="114480"/>
            <a:ext cx="10057680" cy="754308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09" name="Picture 1" descr=""/>
          <p:cNvPicPr/>
          <p:nvPr/>
        </p:nvPicPr>
        <p:blipFill>
          <a:blip r:embed="rId1"/>
          <a:stretch>
            <a:fillRect/>
          </a:stretch>
        </p:blipFill>
        <p:spPr>
          <a:xfrm>
            <a:off x="0" y="114480"/>
            <a:ext cx="10054080" cy="7543080"/>
          </a:xfrm>
          <a:prstGeom prst="rect">
            <a:avLst/>
          </a:prstGeom>
          <a:ln>
            <a:noFill/>
          </a:ln>
        </p:spPr>
      </p:pic>
      <p:pic>
        <p:nvPicPr>
          <p:cNvPr id="410" name="Picture 2" descr=""/>
          <p:cNvPicPr/>
          <p:nvPr/>
        </p:nvPicPr>
        <p:blipFill>
          <a:blip r:embed="rId2"/>
          <a:stretch>
            <a:fillRect/>
          </a:stretch>
        </p:blipFill>
        <p:spPr>
          <a:xfrm>
            <a:off x="0" y="114480"/>
            <a:ext cx="10057680" cy="754308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11" name="Picture 1" descr=""/>
          <p:cNvPicPr/>
          <p:nvPr/>
        </p:nvPicPr>
        <p:blipFill>
          <a:blip r:embed="rId1"/>
          <a:stretch>
            <a:fillRect/>
          </a:stretch>
        </p:blipFill>
        <p:spPr>
          <a:xfrm>
            <a:off x="0" y="114480"/>
            <a:ext cx="10054080" cy="7543080"/>
          </a:xfrm>
          <a:prstGeom prst="rect">
            <a:avLst/>
          </a:prstGeom>
          <a:ln>
            <a:noFill/>
          </a:ln>
        </p:spPr>
      </p:pic>
      <p:pic>
        <p:nvPicPr>
          <p:cNvPr id="412" name="Picture 2" descr=""/>
          <p:cNvPicPr/>
          <p:nvPr/>
        </p:nvPicPr>
        <p:blipFill>
          <a:blip r:embed="rId2"/>
          <a:stretch>
            <a:fillRect/>
          </a:stretch>
        </p:blipFill>
        <p:spPr>
          <a:xfrm>
            <a:off x="0" y="114480"/>
            <a:ext cx="10057680" cy="754308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13" name="Picture 2" descr=""/>
          <p:cNvPicPr/>
          <p:nvPr/>
        </p:nvPicPr>
        <p:blipFill>
          <a:blip r:embed="rId1"/>
          <a:stretch>
            <a:fillRect/>
          </a:stretch>
        </p:blipFill>
        <p:spPr>
          <a:xfrm>
            <a:off x="0" y="41760"/>
            <a:ext cx="10235160" cy="7715880"/>
          </a:xfrm>
          <a:prstGeom prst="rect">
            <a:avLst/>
          </a:prstGeom>
          <a:ln>
            <a:noFill/>
          </a:ln>
        </p:spPr>
      </p:pic>
      <p:pic>
        <p:nvPicPr>
          <p:cNvPr id="414" name="Picture 12" descr=""/>
          <p:cNvPicPr/>
          <p:nvPr/>
        </p:nvPicPr>
        <p:blipFill>
          <a:blip r:embed="rId2"/>
          <a:stretch>
            <a:fillRect/>
          </a:stretch>
        </p:blipFill>
        <p:spPr>
          <a:xfrm>
            <a:off x="11339280" y="41760"/>
            <a:ext cx="9513720" cy="6913440"/>
          </a:xfrm>
          <a:prstGeom prst="rect">
            <a:avLst/>
          </a:prstGeom>
          <a:ln>
            <a:noFill/>
          </a:ln>
        </p:spPr>
      </p:pic>
      <p:pic>
        <p:nvPicPr>
          <p:cNvPr id="415" name="Picture 13" descr=""/>
          <p:cNvPicPr/>
          <p:nvPr/>
        </p:nvPicPr>
        <p:blipFill>
          <a:blip r:embed="rId3"/>
          <a:stretch>
            <a:fillRect/>
          </a:stretch>
        </p:blipFill>
        <p:spPr>
          <a:xfrm>
            <a:off x="11888280" y="438480"/>
            <a:ext cx="8715960" cy="6419880"/>
          </a:xfrm>
          <a:prstGeom prst="rect">
            <a:avLst/>
          </a:prstGeom>
          <a:ln>
            <a:noFill/>
          </a:ln>
        </p:spPr>
      </p:pic>
      <p:pic>
        <p:nvPicPr>
          <p:cNvPr id="416" name="Picture 14" descr=""/>
          <p:cNvPicPr/>
          <p:nvPr/>
        </p:nvPicPr>
        <p:blipFill>
          <a:blip r:embed="rId4"/>
          <a:stretch>
            <a:fillRect/>
          </a:stretch>
        </p:blipFill>
        <p:spPr>
          <a:xfrm>
            <a:off x="12033360" y="1064880"/>
            <a:ext cx="8725320" cy="5467320"/>
          </a:xfrm>
          <a:prstGeom prst="rect">
            <a:avLst/>
          </a:prstGeom>
          <a:ln>
            <a:noFill/>
          </a:ln>
        </p:spPr>
      </p:pic>
      <p:pic>
        <p:nvPicPr>
          <p:cNvPr id="417" name="Picture 15" descr=""/>
          <p:cNvPicPr/>
          <p:nvPr/>
        </p:nvPicPr>
        <p:blipFill>
          <a:blip r:embed="rId5"/>
          <a:stretch>
            <a:fillRect/>
          </a:stretch>
        </p:blipFill>
        <p:spPr>
          <a:xfrm>
            <a:off x="11797560" y="452520"/>
            <a:ext cx="9497160" cy="6991560"/>
          </a:xfrm>
          <a:prstGeom prst="rect">
            <a:avLst/>
          </a:prstGeom>
          <a:ln>
            <a:noFill/>
          </a:ln>
        </p:spPr>
      </p:pic>
      <p:pic>
        <p:nvPicPr>
          <p:cNvPr id="418" name="Picture 16" descr=""/>
          <p:cNvPicPr/>
          <p:nvPr/>
        </p:nvPicPr>
        <p:blipFill>
          <a:blip r:embed="rId6"/>
          <a:stretch>
            <a:fillRect/>
          </a:stretch>
        </p:blipFill>
        <p:spPr>
          <a:xfrm>
            <a:off x="12138120" y="583560"/>
            <a:ext cx="9115920" cy="7029720"/>
          </a:xfrm>
          <a:prstGeom prst="rect">
            <a:avLst/>
          </a:prstGeom>
          <a:ln>
            <a:noFill/>
          </a:ln>
        </p:spPr>
      </p:pic>
      <p:sp>
        <p:nvSpPr>
          <p:cNvPr id="419" name="CustomShape 1"/>
          <p:cNvSpPr/>
          <p:nvPr/>
        </p:nvSpPr>
        <p:spPr>
          <a:xfrm>
            <a:off x="-2998080" y="3832560"/>
            <a:ext cx="105840" cy="100800"/>
          </a:xfrm>
          <a:prstGeom prst="ellipse">
            <a:avLst/>
          </a:prstGeom>
          <a:solidFill>
            <a:srgbClr val="428cbf"/>
          </a:solidFill>
          <a:ln w="12600">
            <a:solidFill>
              <a:srgbClr val="ffffff"/>
            </a:solidFill>
            <a:miter/>
          </a:ln>
        </p:spPr>
      </p:sp>
      <p:sp>
        <p:nvSpPr>
          <p:cNvPr id="420" name="CustomShape 2"/>
          <p:cNvSpPr/>
          <p:nvPr/>
        </p:nvSpPr>
        <p:spPr>
          <a:xfrm>
            <a:off x="-2979720" y="3062160"/>
            <a:ext cx="105840" cy="100800"/>
          </a:xfrm>
          <a:prstGeom prst="ellipse">
            <a:avLst/>
          </a:prstGeom>
          <a:solidFill>
            <a:srgbClr val="c8c949"/>
          </a:solidFill>
          <a:ln w="12600">
            <a:solidFill>
              <a:srgbClr val="ffffff"/>
            </a:solidFill>
            <a:miter/>
          </a:ln>
        </p:spPr>
      </p:sp>
      <p:sp>
        <p:nvSpPr>
          <p:cNvPr id="421" name="CustomShape 3"/>
          <p:cNvSpPr/>
          <p:nvPr/>
        </p:nvSpPr>
        <p:spPr>
          <a:xfrm>
            <a:off x="-5400000" y="3798360"/>
            <a:ext cx="105840" cy="100800"/>
          </a:xfrm>
          <a:prstGeom prst="ellipse">
            <a:avLst/>
          </a:prstGeom>
          <a:solidFill>
            <a:srgbClr val="428cbf"/>
          </a:solidFill>
          <a:ln w="12600">
            <a:solidFill>
              <a:srgbClr val="ffffff"/>
            </a:solidFill>
            <a:miter/>
          </a:ln>
        </p:spPr>
      </p:sp>
      <p:sp>
        <p:nvSpPr>
          <p:cNvPr id="422" name="CustomShape 4"/>
          <p:cNvSpPr/>
          <p:nvPr/>
        </p:nvSpPr>
        <p:spPr>
          <a:xfrm>
            <a:off x="-5400000" y="4008240"/>
            <a:ext cx="105840" cy="100800"/>
          </a:xfrm>
          <a:prstGeom prst="ellipse">
            <a:avLst/>
          </a:prstGeom>
          <a:solidFill>
            <a:srgbClr val="c8c949"/>
          </a:solidFill>
          <a:ln w="12600">
            <a:solidFill>
              <a:srgbClr val="ffffff"/>
            </a:solidFill>
            <a:miter/>
          </a:ln>
        </p:spPr>
      </p:sp>
      <p:sp>
        <p:nvSpPr>
          <p:cNvPr id="423" name="CustomShape 5"/>
          <p:cNvSpPr/>
          <p:nvPr/>
        </p:nvSpPr>
        <p:spPr>
          <a:xfrm>
            <a:off x="-6009120" y="3783960"/>
            <a:ext cx="105840" cy="100800"/>
          </a:xfrm>
          <a:prstGeom prst="ellipse">
            <a:avLst/>
          </a:prstGeom>
          <a:solidFill>
            <a:srgbClr val="428cbf"/>
          </a:solidFill>
          <a:ln w="12600">
            <a:solidFill>
              <a:srgbClr val="ffffff"/>
            </a:solidFill>
            <a:miter/>
          </a:ln>
        </p:spPr>
      </p:sp>
      <p:sp>
        <p:nvSpPr>
          <p:cNvPr id="424" name="CustomShape 6"/>
          <p:cNvSpPr/>
          <p:nvPr/>
        </p:nvSpPr>
        <p:spPr>
          <a:xfrm>
            <a:off x="-6009120" y="3422520"/>
            <a:ext cx="105840" cy="100800"/>
          </a:xfrm>
          <a:prstGeom prst="ellipse">
            <a:avLst/>
          </a:prstGeom>
          <a:solidFill>
            <a:srgbClr val="c8c949"/>
          </a:solidFill>
          <a:ln w="12600">
            <a:solidFill>
              <a:srgbClr val="ffffff"/>
            </a:solidFill>
            <a:miter/>
          </a:ln>
        </p:spPr>
      </p:sp>
      <p:sp>
        <p:nvSpPr>
          <p:cNvPr id="425" name="CustomShape 7"/>
          <p:cNvSpPr/>
          <p:nvPr/>
        </p:nvSpPr>
        <p:spPr>
          <a:xfrm>
            <a:off x="-5774040" y="251172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26" name="CustomShape 8"/>
          <p:cNvSpPr/>
          <p:nvPr/>
        </p:nvSpPr>
        <p:spPr>
          <a:xfrm>
            <a:off x="-5774040" y="285588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a:t>
            </a:r>
            <a:r>
              <a:rPr lang="en-US" sz="1400">
                <a:solidFill>
                  <a:srgbClr val="428cbf"/>
                </a:solidFill>
                <a:latin typeface="Garamond"/>
              </a:rPr>
              <a:t>5.486.610</a:t>
            </a:r>
            <a:endParaRPr/>
          </a:p>
        </p:txBody>
      </p:sp>
      <p:sp>
        <p:nvSpPr>
          <p:cNvPr id="427" name="CustomShape 9"/>
          <p:cNvSpPr/>
          <p:nvPr/>
        </p:nvSpPr>
        <p:spPr>
          <a:xfrm>
            <a:off x="-5774040" y="321624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a:t>
            </a:r>
            <a:r>
              <a:rPr lang="en-US" sz="1400">
                <a:solidFill>
                  <a:srgbClr val="428cbf"/>
                </a:solidFill>
                <a:latin typeface="Garamond"/>
              </a:rPr>
              <a:t>5.877.323</a:t>
            </a:r>
            <a:endParaRPr/>
          </a:p>
        </p:txBody>
      </p:sp>
      <p:sp>
        <p:nvSpPr>
          <p:cNvPr id="428" name="CustomShape 10"/>
          <p:cNvSpPr/>
          <p:nvPr/>
        </p:nvSpPr>
        <p:spPr>
          <a:xfrm rot="5400000">
            <a:off x="-7945920" y="-2313720"/>
            <a:ext cx="1976760" cy="9956160"/>
          </a:xfrm>
          <a:prstGeom prst="rect">
            <a:avLst/>
          </a:prstGeom>
          <a:noFill/>
          <a:ln w="92160">
            <a:solidFill>
              <a:srgbClr val="b33a3a"/>
            </a:solidFill>
            <a:miter/>
          </a:ln>
        </p:spPr>
      </p:sp>
    </p:spTree>
  </p:cSld>
  <p:transition spd="slow">
    <p:fade/>
  </p:transition>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9" name="Picture 12" descr=""/>
          <p:cNvPicPr/>
          <p:nvPr/>
        </p:nvPicPr>
        <p:blipFill>
          <a:blip r:embed="rId1"/>
          <a:stretch>
            <a:fillRect/>
          </a:stretch>
        </p:blipFill>
        <p:spPr>
          <a:xfrm>
            <a:off x="0" y="272520"/>
            <a:ext cx="10057680" cy="7309080"/>
          </a:xfrm>
          <a:prstGeom prst="rect">
            <a:avLst/>
          </a:prstGeom>
          <a:ln>
            <a:noFill/>
          </a:ln>
        </p:spPr>
      </p:pic>
      <p:pic>
        <p:nvPicPr>
          <p:cNvPr id="430" name="Picture 13" descr=""/>
          <p:cNvPicPr/>
          <p:nvPr/>
        </p:nvPicPr>
        <p:blipFill>
          <a:blip r:embed="rId2"/>
          <a:stretch>
            <a:fillRect/>
          </a:stretch>
        </p:blipFill>
        <p:spPr>
          <a:xfrm>
            <a:off x="15581520" y="3498840"/>
            <a:ext cx="8715960" cy="6419880"/>
          </a:xfrm>
          <a:prstGeom prst="rect">
            <a:avLst/>
          </a:prstGeom>
          <a:ln>
            <a:noFill/>
          </a:ln>
        </p:spPr>
      </p:pic>
      <p:pic>
        <p:nvPicPr>
          <p:cNvPr id="431" name="Picture 14" descr=""/>
          <p:cNvPicPr/>
          <p:nvPr/>
        </p:nvPicPr>
        <p:blipFill>
          <a:blip r:embed="rId3"/>
          <a:stretch>
            <a:fillRect/>
          </a:stretch>
        </p:blipFill>
        <p:spPr>
          <a:xfrm>
            <a:off x="16615080" y="2939400"/>
            <a:ext cx="8725320" cy="5467320"/>
          </a:xfrm>
          <a:prstGeom prst="rect">
            <a:avLst/>
          </a:prstGeom>
          <a:ln>
            <a:noFill/>
          </a:ln>
        </p:spPr>
      </p:pic>
      <p:pic>
        <p:nvPicPr>
          <p:cNvPr id="432" name="Picture 15" descr=""/>
          <p:cNvPicPr/>
          <p:nvPr/>
        </p:nvPicPr>
        <p:blipFill>
          <a:blip r:embed="rId4"/>
          <a:stretch>
            <a:fillRect/>
          </a:stretch>
        </p:blipFill>
        <p:spPr>
          <a:xfrm>
            <a:off x="13757040" y="4086000"/>
            <a:ext cx="9497160" cy="6991560"/>
          </a:xfrm>
          <a:prstGeom prst="rect">
            <a:avLst/>
          </a:prstGeom>
          <a:ln>
            <a:noFill/>
          </a:ln>
        </p:spPr>
      </p:pic>
      <p:pic>
        <p:nvPicPr>
          <p:cNvPr id="433" name="Picture 16" descr=""/>
          <p:cNvPicPr/>
          <p:nvPr/>
        </p:nvPicPr>
        <p:blipFill>
          <a:blip r:embed="rId5"/>
          <a:stretch>
            <a:fillRect/>
          </a:stretch>
        </p:blipFill>
        <p:spPr>
          <a:xfrm>
            <a:off x="17286120" y="-684000"/>
            <a:ext cx="9115920" cy="7029720"/>
          </a:xfrm>
          <a:prstGeom prst="rect">
            <a:avLst/>
          </a:prstGeom>
          <a:ln>
            <a:noFill/>
          </a:ln>
        </p:spPr>
      </p:pic>
      <p:sp>
        <p:nvSpPr>
          <p:cNvPr id="434" name="CustomShape 1"/>
          <p:cNvSpPr/>
          <p:nvPr/>
        </p:nvSpPr>
        <p:spPr>
          <a:xfrm>
            <a:off x="-3497400" y="246276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35" name="CustomShape 2"/>
          <p:cNvSpPr/>
          <p:nvPr/>
        </p:nvSpPr>
        <p:spPr>
          <a:xfrm>
            <a:off x="-3497400" y="28069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36" name="CustomShape 3"/>
          <p:cNvSpPr/>
          <p:nvPr/>
        </p:nvSpPr>
        <p:spPr>
          <a:xfrm>
            <a:off x="-3497400" y="316728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37" name="CustomShape 4"/>
          <p:cNvSpPr/>
          <p:nvPr/>
        </p:nvSpPr>
        <p:spPr>
          <a:xfrm>
            <a:off x="-3497400" y="349884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38" name="CustomShape 5"/>
          <p:cNvSpPr/>
          <p:nvPr/>
        </p:nvSpPr>
        <p:spPr>
          <a:xfrm rot="5400000">
            <a:off x="-13131360" y="-2704320"/>
            <a:ext cx="1976760" cy="10064160"/>
          </a:xfrm>
          <a:prstGeom prst="rect">
            <a:avLst/>
          </a:prstGeom>
          <a:noFill/>
          <a:ln w="92160">
            <a:solidFill>
              <a:srgbClr val="b33a3a"/>
            </a:solidFill>
            <a:miter/>
          </a:ln>
        </p:spPr>
      </p:sp>
    </p:spTree>
  </p:cSld>
  <p:transition spd="slow">
    <p:fade/>
  </p:transition>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39" name="Picture 12" descr=""/>
          <p:cNvPicPr/>
          <p:nvPr/>
        </p:nvPicPr>
        <p:blipFill>
          <a:blip r:embed="rId1"/>
          <a:stretch>
            <a:fillRect/>
          </a:stretch>
        </p:blipFill>
        <p:spPr>
          <a:xfrm>
            <a:off x="0" y="272520"/>
            <a:ext cx="10057680" cy="7309080"/>
          </a:xfrm>
          <a:prstGeom prst="rect">
            <a:avLst/>
          </a:prstGeom>
          <a:ln>
            <a:noFill/>
          </a:ln>
        </p:spPr>
      </p:pic>
      <p:pic>
        <p:nvPicPr>
          <p:cNvPr id="440" name="Picture 13" descr=""/>
          <p:cNvPicPr/>
          <p:nvPr/>
        </p:nvPicPr>
        <p:blipFill>
          <a:blip r:embed="rId2"/>
          <a:stretch>
            <a:fillRect/>
          </a:stretch>
        </p:blipFill>
        <p:spPr>
          <a:xfrm>
            <a:off x="15581520" y="3498840"/>
            <a:ext cx="8715960" cy="6419880"/>
          </a:xfrm>
          <a:prstGeom prst="rect">
            <a:avLst/>
          </a:prstGeom>
          <a:ln>
            <a:noFill/>
          </a:ln>
        </p:spPr>
      </p:pic>
      <p:pic>
        <p:nvPicPr>
          <p:cNvPr id="441" name="Picture 14" descr=""/>
          <p:cNvPicPr/>
          <p:nvPr/>
        </p:nvPicPr>
        <p:blipFill>
          <a:blip r:embed="rId3"/>
          <a:stretch>
            <a:fillRect/>
          </a:stretch>
        </p:blipFill>
        <p:spPr>
          <a:xfrm>
            <a:off x="16615080" y="2939400"/>
            <a:ext cx="8725320" cy="5467320"/>
          </a:xfrm>
          <a:prstGeom prst="rect">
            <a:avLst/>
          </a:prstGeom>
          <a:ln>
            <a:noFill/>
          </a:ln>
        </p:spPr>
      </p:pic>
      <p:pic>
        <p:nvPicPr>
          <p:cNvPr id="442" name="Picture 15" descr=""/>
          <p:cNvPicPr/>
          <p:nvPr/>
        </p:nvPicPr>
        <p:blipFill>
          <a:blip r:embed="rId4"/>
          <a:stretch>
            <a:fillRect/>
          </a:stretch>
        </p:blipFill>
        <p:spPr>
          <a:xfrm>
            <a:off x="13757040" y="4086000"/>
            <a:ext cx="9497160" cy="6991560"/>
          </a:xfrm>
          <a:prstGeom prst="rect">
            <a:avLst/>
          </a:prstGeom>
          <a:ln>
            <a:noFill/>
          </a:ln>
        </p:spPr>
      </p:pic>
      <p:pic>
        <p:nvPicPr>
          <p:cNvPr id="443" name="Picture 16" descr=""/>
          <p:cNvPicPr/>
          <p:nvPr/>
        </p:nvPicPr>
        <p:blipFill>
          <a:blip r:embed="rId5"/>
          <a:stretch>
            <a:fillRect/>
          </a:stretch>
        </p:blipFill>
        <p:spPr>
          <a:xfrm>
            <a:off x="17286120" y="-684000"/>
            <a:ext cx="9115920" cy="7029720"/>
          </a:xfrm>
          <a:prstGeom prst="rect">
            <a:avLst/>
          </a:prstGeom>
          <a:ln>
            <a:noFill/>
          </a:ln>
        </p:spPr>
      </p:pic>
      <p:sp>
        <p:nvSpPr>
          <p:cNvPr id="444" name="CustomShape 1"/>
          <p:cNvSpPr/>
          <p:nvPr/>
        </p:nvSpPr>
        <p:spPr>
          <a:xfrm>
            <a:off x="1066320" y="2437200"/>
            <a:ext cx="105840" cy="100800"/>
          </a:xfrm>
          <a:prstGeom prst="ellipse">
            <a:avLst/>
          </a:prstGeom>
          <a:solidFill>
            <a:srgbClr val="428cbf"/>
          </a:solidFill>
          <a:ln w="12600">
            <a:solidFill>
              <a:srgbClr val="ffffff"/>
            </a:solidFill>
            <a:miter/>
          </a:ln>
        </p:spPr>
      </p:sp>
      <p:sp>
        <p:nvSpPr>
          <p:cNvPr id="445" name="CustomShape 2"/>
          <p:cNvSpPr/>
          <p:nvPr/>
        </p:nvSpPr>
        <p:spPr>
          <a:xfrm>
            <a:off x="1066680" y="2075760"/>
            <a:ext cx="105840" cy="100800"/>
          </a:xfrm>
          <a:prstGeom prst="ellipse">
            <a:avLst/>
          </a:prstGeom>
          <a:solidFill>
            <a:srgbClr val="c8c949"/>
          </a:solidFill>
          <a:ln w="12600">
            <a:solidFill>
              <a:srgbClr val="ffffff"/>
            </a:solidFill>
            <a:miter/>
          </a:ln>
        </p:spPr>
      </p:sp>
      <p:sp>
        <p:nvSpPr>
          <p:cNvPr id="446" name="CustomShape 3"/>
          <p:cNvSpPr/>
          <p:nvPr/>
        </p:nvSpPr>
        <p:spPr>
          <a:xfrm>
            <a:off x="1066680" y="2437200"/>
            <a:ext cx="105840" cy="100800"/>
          </a:xfrm>
          <a:prstGeom prst="ellipse">
            <a:avLst/>
          </a:prstGeom>
          <a:solidFill>
            <a:srgbClr val="428cbf"/>
          </a:solidFill>
          <a:ln w="12600">
            <a:solidFill>
              <a:srgbClr val="ffffff"/>
            </a:solidFill>
            <a:miter/>
          </a:ln>
        </p:spPr>
      </p:sp>
      <p:sp>
        <p:nvSpPr>
          <p:cNvPr id="447" name="CustomShape 4"/>
          <p:cNvSpPr/>
          <p:nvPr/>
        </p:nvSpPr>
        <p:spPr>
          <a:xfrm>
            <a:off x="1066320" y="2075760"/>
            <a:ext cx="105840" cy="100800"/>
          </a:xfrm>
          <a:prstGeom prst="ellipse">
            <a:avLst/>
          </a:prstGeom>
          <a:solidFill>
            <a:srgbClr val="c8c949"/>
          </a:solidFill>
          <a:ln w="12600">
            <a:solidFill>
              <a:srgbClr val="ffffff"/>
            </a:solidFill>
            <a:miter/>
          </a:ln>
        </p:spPr>
      </p:sp>
      <p:sp>
        <p:nvSpPr>
          <p:cNvPr id="448" name="CustomShape 5"/>
          <p:cNvSpPr/>
          <p:nvPr/>
        </p:nvSpPr>
        <p:spPr>
          <a:xfrm>
            <a:off x="1066680" y="2437200"/>
            <a:ext cx="105840" cy="100800"/>
          </a:xfrm>
          <a:prstGeom prst="ellipse">
            <a:avLst/>
          </a:prstGeom>
          <a:solidFill>
            <a:srgbClr val="428cbf"/>
          </a:solidFill>
          <a:ln w="12600">
            <a:solidFill>
              <a:srgbClr val="ffffff"/>
            </a:solidFill>
            <a:miter/>
          </a:ln>
        </p:spPr>
      </p:sp>
      <p:sp>
        <p:nvSpPr>
          <p:cNvPr id="449" name="CustomShape 6"/>
          <p:cNvSpPr/>
          <p:nvPr/>
        </p:nvSpPr>
        <p:spPr>
          <a:xfrm>
            <a:off x="1066680" y="2075760"/>
            <a:ext cx="105840" cy="100800"/>
          </a:xfrm>
          <a:prstGeom prst="ellipse">
            <a:avLst/>
          </a:prstGeom>
          <a:solidFill>
            <a:srgbClr val="c8c949"/>
          </a:solidFill>
          <a:ln w="12600">
            <a:solidFill>
              <a:srgbClr val="ffffff"/>
            </a:solidFill>
            <a:miter/>
          </a:ln>
        </p:spPr>
      </p:sp>
      <p:sp>
        <p:nvSpPr>
          <p:cNvPr id="450" name="CustomShape 7"/>
          <p:cNvSpPr/>
          <p:nvPr/>
        </p:nvSpPr>
        <p:spPr>
          <a:xfrm>
            <a:off x="1253880" y="162468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51" name="CustomShape 8"/>
          <p:cNvSpPr/>
          <p:nvPr/>
        </p:nvSpPr>
        <p:spPr>
          <a:xfrm>
            <a:off x="-3962520" y="186120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52" name="CustomShape 9"/>
          <p:cNvSpPr/>
          <p:nvPr/>
        </p:nvSpPr>
        <p:spPr>
          <a:xfrm>
            <a:off x="-3962520" y="222156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53" name="CustomShape 10"/>
          <p:cNvSpPr/>
          <p:nvPr/>
        </p:nvSpPr>
        <p:spPr>
          <a:xfrm>
            <a:off x="-3962520" y="25531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54" name="CustomShape 11"/>
          <p:cNvSpPr/>
          <p:nvPr/>
        </p:nvSpPr>
        <p:spPr>
          <a:xfrm>
            <a:off x="1066320" y="2437200"/>
            <a:ext cx="105840" cy="100800"/>
          </a:xfrm>
          <a:prstGeom prst="ellipse">
            <a:avLst/>
          </a:prstGeom>
          <a:solidFill>
            <a:srgbClr val="428cbf"/>
          </a:solidFill>
          <a:ln w="12600">
            <a:solidFill>
              <a:srgbClr val="ffffff"/>
            </a:solidFill>
            <a:miter/>
          </a:ln>
        </p:spPr>
      </p:sp>
      <p:sp>
        <p:nvSpPr>
          <p:cNvPr id="455" name="CustomShape 12"/>
          <p:cNvSpPr/>
          <p:nvPr/>
        </p:nvSpPr>
        <p:spPr>
          <a:xfrm>
            <a:off x="1067040" y="2075760"/>
            <a:ext cx="105840" cy="100800"/>
          </a:xfrm>
          <a:prstGeom prst="ellipse">
            <a:avLst/>
          </a:prstGeom>
          <a:solidFill>
            <a:srgbClr val="c8c949"/>
          </a:solidFill>
          <a:ln w="12600">
            <a:solidFill>
              <a:srgbClr val="ffffff"/>
            </a:solidFill>
            <a:miter/>
          </a:ln>
        </p:spPr>
      </p:sp>
      <p:sp>
        <p:nvSpPr>
          <p:cNvPr id="456" name="CustomShape 13"/>
          <p:cNvSpPr/>
          <p:nvPr/>
        </p:nvSpPr>
        <p:spPr>
          <a:xfrm rot="5400000">
            <a:off x="-7544520" y="-490320"/>
            <a:ext cx="1976760" cy="9956160"/>
          </a:xfrm>
          <a:prstGeom prst="rect">
            <a:avLst/>
          </a:prstGeom>
          <a:noFill/>
          <a:ln w="92160">
            <a:solidFill>
              <a:srgbClr val="b33a3a"/>
            </a:solidFill>
            <a:miter/>
          </a:ln>
        </p:spPr>
      </p:sp>
    </p:spTree>
  </p:cSld>
  <p:transition spd="slow">
    <p:fade/>
  </p:transition>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57" name="Picture 12" descr=""/>
          <p:cNvPicPr/>
          <p:nvPr/>
        </p:nvPicPr>
        <p:blipFill>
          <a:blip r:embed="rId1"/>
          <a:stretch>
            <a:fillRect/>
          </a:stretch>
        </p:blipFill>
        <p:spPr>
          <a:xfrm>
            <a:off x="0" y="272520"/>
            <a:ext cx="10057680" cy="7309080"/>
          </a:xfrm>
          <a:prstGeom prst="rect">
            <a:avLst/>
          </a:prstGeom>
          <a:ln>
            <a:noFill/>
          </a:ln>
        </p:spPr>
      </p:pic>
      <p:pic>
        <p:nvPicPr>
          <p:cNvPr id="458" name="Picture 13" descr=""/>
          <p:cNvPicPr/>
          <p:nvPr/>
        </p:nvPicPr>
        <p:blipFill>
          <a:blip r:embed="rId2"/>
          <a:stretch>
            <a:fillRect/>
          </a:stretch>
        </p:blipFill>
        <p:spPr>
          <a:xfrm>
            <a:off x="15581520" y="3498840"/>
            <a:ext cx="8715960" cy="6419880"/>
          </a:xfrm>
          <a:prstGeom prst="rect">
            <a:avLst/>
          </a:prstGeom>
          <a:ln>
            <a:noFill/>
          </a:ln>
        </p:spPr>
      </p:pic>
      <p:pic>
        <p:nvPicPr>
          <p:cNvPr id="459" name="Picture 14" descr=""/>
          <p:cNvPicPr/>
          <p:nvPr/>
        </p:nvPicPr>
        <p:blipFill>
          <a:blip r:embed="rId3"/>
          <a:stretch>
            <a:fillRect/>
          </a:stretch>
        </p:blipFill>
        <p:spPr>
          <a:xfrm>
            <a:off x="16615080" y="2939400"/>
            <a:ext cx="8725320" cy="5467320"/>
          </a:xfrm>
          <a:prstGeom prst="rect">
            <a:avLst/>
          </a:prstGeom>
          <a:ln>
            <a:noFill/>
          </a:ln>
        </p:spPr>
      </p:pic>
      <p:pic>
        <p:nvPicPr>
          <p:cNvPr id="460" name="Picture 15" descr=""/>
          <p:cNvPicPr/>
          <p:nvPr/>
        </p:nvPicPr>
        <p:blipFill>
          <a:blip r:embed="rId4"/>
          <a:stretch>
            <a:fillRect/>
          </a:stretch>
        </p:blipFill>
        <p:spPr>
          <a:xfrm>
            <a:off x="13757040" y="4086000"/>
            <a:ext cx="9497160" cy="6991560"/>
          </a:xfrm>
          <a:prstGeom prst="rect">
            <a:avLst/>
          </a:prstGeom>
          <a:ln>
            <a:noFill/>
          </a:ln>
        </p:spPr>
      </p:pic>
      <p:pic>
        <p:nvPicPr>
          <p:cNvPr id="461" name="Picture 16" descr=""/>
          <p:cNvPicPr/>
          <p:nvPr/>
        </p:nvPicPr>
        <p:blipFill>
          <a:blip r:embed="rId5"/>
          <a:stretch>
            <a:fillRect/>
          </a:stretch>
        </p:blipFill>
        <p:spPr>
          <a:xfrm>
            <a:off x="17286120" y="-684000"/>
            <a:ext cx="9115920" cy="7029720"/>
          </a:xfrm>
          <a:prstGeom prst="rect">
            <a:avLst/>
          </a:prstGeom>
          <a:ln>
            <a:noFill/>
          </a:ln>
        </p:spPr>
      </p:pic>
      <p:sp>
        <p:nvSpPr>
          <p:cNvPr id="462" name="CustomShape 1"/>
          <p:cNvSpPr/>
          <p:nvPr/>
        </p:nvSpPr>
        <p:spPr>
          <a:xfrm>
            <a:off x="1253880" y="153360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63" name="CustomShape 2"/>
          <p:cNvSpPr/>
          <p:nvPr/>
        </p:nvSpPr>
        <p:spPr>
          <a:xfrm>
            <a:off x="1066320" y="2437200"/>
            <a:ext cx="105840" cy="100800"/>
          </a:xfrm>
          <a:prstGeom prst="ellipse">
            <a:avLst/>
          </a:prstGeom>
          <a:solidFill>
            <a:srgbClr val="428cbf"/>
          </a:solidFill>
          <a:ln w="12600">
            <a:solidFill>
              <a:srgbClr val="ffffff"/>
            </a:solidFill>
            <a:miter/>
          </a:ln>
        </p:spPr>
      </p:sp>
      <p:sp>
        <p:nvSpPr>
          <p:cNvPr id="464" name="CustomShape 3"/>
          <p:cNvSpPr/>
          <p:nvPr/>
        </p:nvSpPr>
        <p:spPr>
          <a:xfrm>
            <a:off x="1066680" y="2075760"/>
            <a:ext cx="105840" cy="100800"/>
          </a:xfrm>
          <a:prstGeom prst="ellipse">
            <a:avLst/>
          </a:prstGeom>
          <a:solidFill>
            <a:srgbClr val="c8c949"/>
          </a:solidFill>
          <a:ln w="12600">
            <a:solidFill>
              <a:srgbClr val="ffffff"/>
            </a:solidFill>
            <a:miter/>
          </a:ln>
        </p:spPr>
      </p:sp>
      <p:sp>
        <p:nvSpPr>
          <p:cNvPr id="465" name="CustomShape 4"/>
          <p:cNvSpPr/>
          <p:nvPr/>
        </p:nvSpPr>
        <p:spPr>
          <a:xfrm>
            <a:off x="1678680" y="2446920"/>
            <a:ext cx="105840" cy="100800"/>
          </a:xfrm>
          <a:prstGeom prst="ellipse">
            <a:avLst/>
          </a:prstGeom>
          <a:solidFill>
            <a:srgbClr val="428cbf"/>
          </a:solidFill>
          <a:ln w="12600">
            <a:solidFill>
              <a:srgbClr val="ffffff"/>
            </a:solidFill>
            <a:miter/>
          </a:ln>
        </p:spPr>
      </p:sp>
      <p:sp>
        <p:nvSpPr>
          <p:cNvPr id="466" name="CustomShape 5"/>
          <p:cNvSpPr/>
          <p:nvPr/>
        </p:nvSpPr>
        <p:spPr>
          <a:xfrm>
            <a:off x="1678680" y="2661480"/>
            <a:ext cx="105840" cy="100800"/>
          </a:xfrm>
          <a:prstGeom prst="ellipse">
            <a:avLst/>
          </a:prstGeom>
          <a:solidFill>
            <a:srgbClr val="c8c949"/>
          </a:solidFill>
          <a:ln w="12600">
            <a:solidFill>
              <a:srgbClr val="ffffff"/>
            </a:solidFill>
            <a:miter/>
          </a:ln>
        </p:spPr>
      </p:sp>
      <p:sp>
        <p:nvSpPr>
          <p:cNvPr id="467" name="CustomShape 6"/>
          <p:cNvSpPr/>
          <p:nvPr/>
        </p:nvSpPr>
        <p:spPr>
          <a:xfrm>
            <a:off x="1679400" y="2446920"/>
            <a:ext cx="105840" cy="100800"/>
          </a:xfrm>
          <a:prstGeom prst="ellipse">
            <a:avLst/>
          </a:prstGeom>
          <a:solidFill>
            <a:srgbClr val="428cbf"/>
          </a:solidFill>
          <a:ln w="12600">
            <a:solidFill>
              <a:srgbClr val="ffffff"/>
            </a:solidFill>
            <a:miter/>
          </a:ln>
        </p:spPr>
      </p:sp>
      <p:sp>
        <p:nvSpPr>
          <p:cNvPr id="468" name="CustomShape 7"/>
          <p:cNvSpPr/>
          <p:nvPr/>
        </p:nvSpPr>
        <p:spPr>
          <a:xfrm>
            <a:off x="1679400" y="2661480"/>
            <a:ext cx="105840" cy="100800"/>
          </a:xfrm>
          <a:prstGeom prst="ellipse">
            <a:avLst/>
          </a:prstGeom>
          <a:solidFill>
            <a:srgbClr val="c8c949"/>
          </a:solidFill>
          <a:ln w="12600">
            <a:solidFill>
              <a:srgbClr val="ffffff"/>
            </a:solidFill>
            <a:miter/>
          </a:ln>
        </p:spPr>
      </p:sp>
      <p:sp>
        <p:nvSpPr>
          <p:cNvPr id="469" name="CustomShape 8"/>
          <p:cNvSpPr/>
          <p:nvPr/>
        </p:nvSpPr>
        <p:spPr>
          <a:xfrm>
            <a:off x="1253880" y="18817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70" name="CustomShape 9"/>
          <p:cNvSpPr/>
          <p:nvPr/>
        </p:nvSpPr>
        <p:spPr>
          <a:xfrm>
            <a:off x="-3962520" y="222156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71" name="CustomShape 10"/>
          <p:cNvSpPr/>
          <p:nvPr/>
        </p:nvSpPr>
        <p:spPr>
          <a:xfrm>
            <a:off x="-3962520" y="25531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72" name="CustomShape 11"/>
          <p:cNvSpPr/>
          <p:nvPr/>
        </p:nvSpPr>
        <p:spPr>
          <a:xfrm>
            <a:off x="1065600" y="2437200"/>
            <a:ext cx="105840" cy="100800"/>
          </a:xfrm>
          <a:prstGeom prst="ellipse">
            <a:avLst/>
          </a:prstGeom>
          <a:solidFill>
            <a:srgbClr val="428cbf"/>
          </a:solidFill>
          <a:ln w="12600">
            <a:solidFill>
              <a:srgbClr val="ffffff"/>
            </a:solidFill>
            <a:miter/>
          </a:ln>
        </p:spPr>
      </p:sp>
      <p:sp>
        <p:nvSpPr>
          <p:cNvPr id="473" name="CustomShape 12"/>
          <p:cNvSpPr/>
          <p:nvPr/>
        </p:nvSpPr>
        <p:spPr>
          <a:xfrm>
            <a:off x="1065600" y="2075760"/>
            <a:ext cx="105840" cy="100800"/>
          </a:xfrm>
          <a:prstGeom prst="ellipse">
            <a:avLst/>
          </a:prstGeom>
          <a:solidFill>
            <a:srgbClr val="c8c949"/>
          </a:solidFill>
          <a:ln w="12600">
            <a:solidFill>
              <a:srgbClr val="ffffff"/>
            </a:solidFill>
            <a:miter/>
          </a:ln>
        </p:spPr>
      </p:sp>
      <p:sp>
        <p:nvSpPr>
          <p:cNvPr id="474" name="CustomShape 13"/>
          <p:cNvSpPr/>
          <p:nvPr/>
        </p:nvSpPr>
        <p:spPr>
          <a:xfrm>
            <a:off x="1678320" y="2446920"/>
            <a:ext cx="105840" cy="100800"/>
          </a:xfrm>
          <a:prstGeom prst="ellipse">
            <a:avLst/>
          </a:prstGeom>
          <a:solidFill>
            <a:srgbClr val="428cbf"/>
          </a:solidFill>
          <a:ln w="12600">
            <a:solidFill>
              <a:srgbClr val="ffffff"/>
            </a:solidFill>
            <a:miter/>
          </a:ln>
        </p:spPr>
      </p:sp>
      <p:sp>
        <p:nvSpPr>
          <p:cNvPr id="475" name="CustomShape 14"/>
          <p:cNvSpPr/>
          <p:nvPr/>
        </p:nvSpPr>
        <p:spPr>
          <a:xfrm>
            <a:off x="1678320" y="2656080"/>
            <a:ext cx="105840" cy="100800"/>
          </a:xfrm>
          <a:prstGeom prst="ellipse">
            <a:avLst/>
          </a:prstGeom>
          <a:solidFill>
            <a:srgbClr val="c8c949"/>
          </a:solidFill>
          <a:ln w="12600">
            <a:solidFill>
              <a:srgbClr val="ffffff"/>
            </a:solidFill>
            <a:miter/>
          </a:ln>
        </p:spPr>
      </p:sp>
    </p:spTree>
  </p:cSld>
  <p:transition spd="slow">
    <p:fade/>
  </p:transition>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CustomShape 1"/>
          <p:cNvSpPr/>
          <p:nvPr/>
        </p:nvSpPr>
        <p:spPr>
          <a:xfrm>
            <a:off x="3543480" y="4642200"/>
            <a:ext cx="451080" cy="451080"/>
          </a:xfrm>
          <a:prstGeom prst="ellipse">
            <a:avLst/>
          </a:prstGeom>
          <a:solidFill>
            <a:srgbClr val="209078"/>
          </a:solidFill>
          <a:ln w="12600">
            <a:noFill/>
          </a:ln>
        </p:spPr>
      </p:sp>
      <p:sp>
        <p:nvSpPr>
          <p:cNvPr id="287" name="CustomShape 2"/>
          <p:cNvSpPr/>
          <p:nvPr/>
        </p:nvSpPr>
        <p:spPr>
          <a:xfrm>
            <a:off x="3543480" y="2383560"/>
            <a:ext cx="451080" cy="451080"/>
          </a:xfrm>
          <a:prstGeom prst="ellipse">
            <a:avLst/>
          </a:prstGeom>
          <a:solidFill>
            <a:srgbClr val="2f3035"/>
          </a:solidFill>
          <a:ln w="12600">
            <a:noFill/>
          </a:ln>
        </p:spPr>
      </p:sp>
      <p:sp>
        <p:nvSpPr>
          <p:cNvPr id="288" name="CustomShape 3"/>
          <p:cNvSpPr/>
          <p:nvPr/>
        </p:nvSpPr>
        <p:spPr>
          <a:xfrm>
            <a:off x="6265440" y="2383560"/>
            <a:ext cx="451080" cy="451080"/>
          </a:xfrm>
          <a:prstGeom prst="ellipse">
            <a:avLst/>
          </a:prstGeom>
          <a:solidFill>
            <a:srgbClr val="e9992d"/>
          </a:solidFill>
          <a:ln w="12600">
            <a:noFill/>
          </a:ln>
        </p:spPr>
      </p:sp>
      <p:sp>
        <p:nvSpPr>
          <p:cNvPr id="289" name="CustomShape 4"/>
          <p:cNvSpPr/>
          <p:nvPr/>
        </p:nvSpPr>
        <p:spPr>
          <a:xfrm>
            <a:off x="4562280" y="7174080"/>
            <a:ext cx="933120" cy="412920"/>
          </a:xfrm>
          <a:prstGeom prst="rect">
            <a:avLst/>
          </a:prstGeom>
          <a:noFill/>
          <a:ln>
            <a:noFill/>
          </a:ln>
        </p:spPr>
        <p:txBody>
          <a:bodyPr lIns="90000" rIns="90000" tIns="45000" bIns="45000" anchor="ctr"/>
          <a:p>
            <a:pPr algn="ctr">
              <a:lnSpc>
                <a:spcPct val="100000"/>
              </a:lnSpc>
            </a:pPr>
            <a:fld id="{85ADE0C4-6646-4418-A9CD-6CE620706549}" type="slidenum">
              <a:rPr b="1" lang="en-US" sz="1030">
                <a:solidFill>
                  <a:srgbClr val="404040"/>
                </a:solidFill>
                <a:latin typeface="HK Grotesk"/>
              </a:rPr>
              <a:t>&lt;number&gt;</a:t>
            </a:fld>
            <a:endParaRPr/>
          </a:p>
        </p:txBody>
      </p:sp>
      <p:sp>
        <p:nvSpPr>
          <p:cNvPr id="290" name="CustomShape 5"/>
          <p:cNvSpPr/>
          <p:nvPr/>
        </p:nvSpPr>
        <p:spPr>
          <a:xfrm>
            <a:off x="32400" y="1775520"/>
            <a:ext cx="3016440" cy="1429200"/>
          </a:xfrm>
          <a:prstGeom prst="rect">
            <a:avLst/>
          </a:prstGeom>
          <a:noFill/>
          <a:ln>
            <a:noFill/>
          </a:ln>
        </p:spPr>
        <p:txBody>
          <a:bodyPr lIns="90000" rIns="90000" tIns="45000" bIns="45000"/>
          <a:p>
            <a:pPr>
              <a:lnSpc>
                <a:spcPts val="349"/>
              </a:lnSpc>
            </a:pPr>
            <a:r>
              <a:rPr lang="en-US" sz="4400">
                <a:solidFill>
                  <a:srgbClr val="000000"/>
                </a:solidFill>
                <a:latin typeface="Arvo"/>
                <a:ea typeface="Arvo"/>
              </a:rPr>
              <a:t>CONTENIDO</a:t>
            </a:r>
            <a:endParaRPr/>
          </a:p>
        </p:txBody>
      </p:sp>
      <p:sp>
        <p:nvSpPr>
          <p:cNvPr id="291" name="CustomShape 6"/>
          <p:cNvSpPr/>
          <p:nvPr/>
        </p:nvSpPr>
        <p:spPr>
          <a:xfrm>
            <a:off x="3575160" y="2934720"/>
            <a:ext cx="2833920" cy="1613880"/>
          </a:xfrm>
          <a:prstGeom prst="rect">
            <a:avLst/>
          </a:prstGeom>
          <a:noFill/>
          <a:ln>
            <a:noFill/>
          </a:ln>
        </p:spPr>
        <p:txBody>
          <a:bodyPr lIns="90000" rIns="90000" tIns="45000" bIns="45000"/>
          <a:p>
            <a:pPr>
              <a:lnSpc>
                <a:spcPct val="100000"/>
              </a:lnSpc>
            </a:pPr>
            <a:r>
              <a:rPr lang="en-US" sz="2000">
                <a:solidFill>
                  <a:srgbClr val="808080"/>
                </a:solidFill>
                <a:latin typeface="HK Grotesk"/>
              </a:rPr>
              <a:t>Tecnologías, componentes y beneficios de Business Intelligence</a:t>
            </a:r>
            <a:endParaRPr/>
          </a:p>
        </p:txBody>
      </p:sp>
      <p:sp>
        <p:nvSpPr>
          <p:cNvPr id="292" name="CustomShape 7"/>
          <p:cNvSpPr/>
          <p:nvPr/>
        </p:nvSpPr>
        <p:spPr>
          <a:xfrm>
            <a:off x="3995280" y="2236680"/>
            <a:ext cx="612000" cy="1156320"/>
          </a:xfrm>
          <a:prstGeom prst="rect">
            <a:avLst/>
          </a:prstGeom>
          <a:noFill/>
          <a:ln>
            <a:noFill/>
          </a:ln>
        </p:spPr>
        <p:txBody>
          <a:bodyPr lIns="90000" rIns="90000" tIns="45000" bIns="45000"/>
          <a:p>
            <a:pPr>
              <a:lnSpc>
                <a:spcPct val="100000"/>
              </a:lnSpc>
            </a:pPr>
            <a:r>
              <a:rPr b="1" lang="en-US" sz="3500">
                <a:solidFill>
                  <a:srgbClr val="000000"/>
                </a:solidFill>
                <a:latin typeface="HK Grotesk Medium"/>
              </a:rPr>
              <a:t>BI</a:t>
            </a:r>
            <a:endParaRPr/>
          </a:p>
        </p:txBody>
      </p:sp>
      <p:sp>
        <p:nvSpPr>
          <p:cNvPr id="293" name="CustomShape 8"/>
          <p:cNvSpPr/>
          <p:nvPr/>
        </p:nvSpPr>
        <p:spPr>
          <a:xfrm>
            <a:off x="3575160" y="5176800"/>
            <a:ext cx="2833920" cy="1918800"/>
          </a:xfrm>
          <a:prstGeom prst="rect">
            <a:avLst/>
          </a:prstGeom>
          <a:noFill/>
          <a:ln>
            <a:noFill/>
          </a:ln>
        </p:spPr>
        <p:txBody>
          <a:bodyPr lIns="90000" rIns="90000" tIns="45000" bIns="45000"/>
          <a:p>
            <a:pPr>
              <a:lnSpc>
                <a:spcPct val="100000"/>
              </a:lnSpc>
            </a:pPr>
            <a:r>
              <a:rPr lang="en-US" sz="2000">
                <a:solidFill>
                  <a:srgbClr val="808080"/>
                </a:solidFill>
                <a:latin typeface="HK Grotesk"/>
              </a:rPr>
              <a:t>Características principales de Tableau (Software de análisis visual para Data Discovery)</a:t>
            </a:r>
            <a:endParaRPr/>
          </a:p>
        </p:txBody>
      </p:sp>
      <p:sp>
        <p:nvSpPr>
          <p:cNvPr id="294" name="CustomShape 9"/>
          <p:cNvSpPr/>
          <p:nvPr/>
        </p:nvSpPr>
        <p:spPr>
          <a:xfrm>
            <a:off x="3754440" y="4514400"/>
            <a:ext cx="2114640" cy="62352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Tableau</a:t>
            </a:r>
            <a:endParaRPr/>
          </a:p>
        </p:txBody>
      </p:sp>
      <p:sp>
        <p:nvSpPr>
          <p:cNvPr id="295" name="CustomShape 10"/>
          <p:cNvSpPr/>
          <p:nvPr/>
        </p:nvSpPr>
        <p:spPr>
          <a:xfrm>
            <a:off x="6304680" y="5176800"/>
            <a:ext cx="2833920" cy="1004760"/>
          </a:xfrm>
          <a:prstGeom prst="rect">
            <a:avLst/>
          </a:prstGeom>
          <a:noFill/>
          <a:ln>
            <a:noFill/>
          </a:ln>
        </p:spPr>
        <p:txBody>
          <a:bodyPr lIns="90000" rIns="90000" tIns="45000" bIns="45000"/>
          <a:p>
            <a:pPr>
              <a:lnSpc>
                <a:spcPct val="100000"/>
              </a:lnSpc>
            </a:pPr>
            <a:r>
              <a:rPr lang="en-US" sz="2000">
                <a:solidFill>
                  <a:srgbClr val="808080"/>
                </a:solidFill>
                <a:latin typeface="HK Grotesk"/>
              </a:rPr>
              <a:t>Visualizaciones basadas en datos de la ANDE y DGEEC.</a:t>
            </a:r>
            <a:endParaRPr/>
          </a:p>
        </p:txBody>
      </p:sp>
      <p:sp>
        <p:nvSpPr>
          <p:cNvPr id="296" name="CustomShape 11"/>
          <p:cNvSpPr/>
          <p:nvPr/>
        </p:nvSpPr>
        <p:spPr>
          <a:xfrm>
            <a:off x="6362280" y="4509720"/>
            <a:ext cx="3158640" cy="62352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Dashboards</a:t>
            </a:r>
            <a:endParaRPr/>
          </a:p>
        </p:txBody>
      </p:sp>
      <p:sp>
        <p:nvSpPr>
          <p:cNvPr id="297" name="CustomShape 12"/>
          <p:cNvSpPr/>
          <p:nvPr/>
        </p:nvSpPr>
        <p:spPr>
          <a:xfrm>
            <a:off x="6304680" y="2934720"/>
            <a:ext cx="2833920" cy="1309680"/>
          </a:xfrm>
          <a:prstGeom prst="rect">
            <a:avLst/>
          </a:prstGeom>
          <a:noFill/>
          <a:ln>
            <a:noFill/>
          </a:ln>
        </p:spPr>
        <p:txBody>
          <a:bodyPr lIns="90000" rIns="90000" tIns="45000" bIns="45000"/>
          <a:p>
            <a:pPr>
              <a:lnSpc>
                <a:spcPct val="100000"/>
              </a:lnSpc>
            </a:pPr>
            <a:r>
              <a:rPr lang="en-US" sz="2000">
                <a:solidFill>
                  <a:srgbClr val="808080"/>
                </a:solidFill>
                <a:latin typeface="HK Grotesk"/>
              </a:rPr>
              <a:t>Metodologías tradicionales de BI y las metodologías de Data Discovery.</a:t>
            </a:r>
            <a:endParaRPr/>
          </a:p>
        </p:txBody>
      </p:sp>
      <p:sp>
        <p:nvSpPr>
          <p:cNvPr id="298" name="CustomShape 13"/>
          <p:cNvSpPr/>
          <p:nvPr/>
        </p:nvSpPr>
        <p:spPr>
          <a:xfrm>
            <a:off x="6213240" y="2226960"/>
            <a:ext cx="3974040" cy="62352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Data Discovery</a:t>
            </a:r>
            <a:endParaRPr/>
          </a:p>
        </p:txBody>
      </p:sp>
      <p:sp>
        <p:nvSpPr>
          <p:cNvPr id="299" name="CustomShape 14"/>
          <p:cNvSpPr/>
          <p:nvPr/>
        </p:nvSpPr>
        <p:spPr>
          <a:xfrm>
            <a:off x="6330960" y="4594320"/>
            <a:ext cx="451080" cy="451080"/>
          </a:xfrm>
          <a:prstGeom prst="ellipse">
            <a:avLst/>
          </a:prstGeom>
          <a:solidFill>
            <a:srgbClr val="2491bd"/>
          </a:solidFill>
          <a:ln w="12600">
            <a:noFill/>
          </a:ln>
        </p:spPr>
      </p:sp>
    </p:spTree>
  </p:cSld>
  <p:transition spd="slow">
    <p:fade/>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76" name="Picture 25" descr=""/>
          <p:cNvPicPr/>
          <p:nvPr/>
        </p:nvPicPr>
        <p:blipFill>
          <a:blip r:embed="rId1"/>
          <a:stretch>
            <a:fillRect/>
          </a:stretch>
        </p:blipFill>
        <p:spPr>
          <a:xfrm>
            <a:off x="0" y="272520"/>
            <a:ext cx="10057680" cy="7309080"/>
          </a:xfrm>
          <a:prstGeom prst="rect">
            <a:avLst/>
          </a:prstGeom>
          <a:ln>
            <a:noFill/>
          </a:ln>
        </p:spPr>
      </p:pic>
      <p:pic>
        <p:nvPicPr>
          <p:cNvPr id="477" name="Picture 12" descr=""/>
          <p:cNvPicPr/>
          <p:nvPr/>
        </p:nvPicPr>
        <p:blipFill>
          <a:blip r:embed="rId2"/>
          <a:stretch>
            <a:fillRect/>
          </a:stretch>
        </p:blipFill>
        <p:spPr>
          <a:xfrm>
            <a:off x="0" y="272520"/>
            <a:ext cx="10057680" cy="7309080"/>
          </a:xfrm>
          <a:prstGeom prst="rect">
            <a:avLst/>
          </a:prstGeom>
          <a:ln>
            <a:noFill/>
          </a:ln>
        </p:spPr>
      </p:pic>
      <p:pic>
        <p:nvPicPr>
          <p:cNvPr id="478" name="Picture 13" descr=""/>
          <p:cNvPicPr/>
          <p:nvPr/>
        </p:nvPicPr>
        <p:blipFill>
          <a:blip r:embed="rId3"/>
          <a:stretch>
            <a:fillRect/>
          </a:stretch>
        </p:blipFill>
        <p:spPr>
          <a:xfrm>
            <a:off x="15581520" y="3498840"/>
            <a:ext cx="8715960" cy="6419880"/>
          </a:xfrm>
          <a:prstGeom prst="rect">
            <a:avLst/>
          </a:prstGeom>
          <a:ln>
            <a:noFill/>
          </a:ln>
        </p:spPr>
      </p:pic>
      <p:pic>
        <p:nvPicPr>
          <p:cNvPr id="479" name="Picture 14" descr=""/>
          <p:cNvPicPr/>
          <p:nvPr/>
        </p:nvPicPr>
        <p:blipFill>
          <a:blip r:embed="rId4"/>
          <a:stretch>
            <a:fillRect/>
          </a:stretch>
        </p:blipFill>
        <p:spPr>
          <a:xfrm>
            <a:off x="16615080" y="2939400"/>
            <a:ext cx="8725320" cy="5467320"/>
          </a:xfrm>
          <a:prstGeom prst="rect">
            <a:avLst/>
          </a:prstGeom>
          <a:ln>
            <a:noFill/>
          </a:ln>
        </p:spPr>
      </p:pic>
      <p:pic>
        <p:nvPicPr>
          <p:cNvPr id="480" name="Picture 15" descr=""/>
          <p:cNvPicPr/>
          <p:nvPr/>
        </p:nvPicPr>
        <p:blipFill>
          <a:blip r:embed="rId5"/>
          <a:stretch>
            <a:fillRect/>
          </a:stretch>
        </p:blipFill>
        <p:spPr>
          <a:xfrm>
            <a:off x="13757040" y="4086000"/>
            <a:ext cx="9497160" cy="6991560"/>
          </a:xfrm>
          <a:prstGeom prst="rect">
            <a:avLst/>
          </a:prstGeom>
          <a:ln>
            <a:noFill/>
          </a:ln>
        </p:spPr>
      </p:pic>
      <p:pic>
        <p:nvPicPr>
          <p:cNvPr id="481" name="Picture 16" descr=""/>
          <p:cNvPicPr/>
          <p:nvPr/>
        </p:nvPicPr>
        <p:blipFill>
          <a:blip r:embed="rId6"/>
          <a:stretch>
            <a:fillRect/>
          </a:stretch>
        </p:blipFill>
        <p:spPr>
          <a:xfrm>
            <a:off x="17286120" y="-684000"/>
            <a:ext cx="9115920" cy="7029720"/>
          </a:xfrm>
          <a:prstGeom prst="rect">
            <a:avLst/>
          </a:prstGeom>
          <a:ln>
            <a:noFill/>
          </a:ln>
        </p:spPr>
      </p:pic>
      <p:sp>
        <p:nvSpPr>
          <p:cNvPr id="482" name="CustomShape 1"/>
          <p:cNvSpPr/>
          <p:nvPr/>
        </p:nvSpPr>
        <p:spPr>
          <a:xfrm>
            <a:off x="1066320" y="2437200"/>
            <a:ext cx="105840" cy="100800"/>
          </a:xfrm>
          <a:prstGeom prst="ellipse">
            <a:avLst/>
          </a:prstGeom>
          <a:solidFill>
            <a:srgbClr val="428cbf"/>
          </a:solidFill>
          <a:ln w="12600">
            <a:solidFill>
              <a:srgbClr val="ffffff"/>
            </a:solidFill>
            <a:miter/>
          </a:ln>
        </p:spPr>
      </p:sp>
      <p:sp>
        <p:nvSpPr>
          <p:cNvPr id="483" name="CustomShape 2"/>
          <p:cNvSpPr/>
          <p:nvPr/>
        </p:nvSpPr>
        <p:spPr>
          <a:xfrm>
            <a:off x="1066680" y="2075760"/>
            <a:ext cx="105840" cy="100800"/>
          </a:xfrm>
          <a:prstGeom prst="ellipse">
            <a:avLst/>
          </a:prstGeom>
          <a:solidFill>
            <a:srgbClr val="c8c949"/>
          </a:solidFill>
          <a:ln w="12600">
            <a:solidFill>
              <a:srgbClr val="ffffff"/>
            </a:solidFill>
            <a:miter/>
          </a:ln>
        </p:spPr>
      </p:sp>
      <p:sp>
        <p:nvSpPr>
          <p:cNvPr id="484" name="CustomShape 3"/>
          <p:cNvSpPr/>
          <p:nvPr/>
        </p:nvSpPr>
        <p:spPr>
          <a:xfrm>
            <a:off x="3450240" y="2476080"/>
            <a:ext cx="105840" cy="100800"/>
          </a:xfrm>
          <a:prstGeom prst="ellipse">
            <a:avLst/>
          </a:prstGeom>
          <a:solidFill>
            <a:srgbClr val="428cbf"/>
          </a:solidFill>
          <a:ln w="12600">
            <a:solidFill>
              <a:srgbClr val="ffffff"/>
            </a:solidFill>
            <a:miter/>
          </a:ln>
        </p:spPr>
      </p:sp>
      <p:sp>
        <p:nvSpPr>
          <p:cNvPr id="485" name="CustomShape 4"/>
          <p:cNvSpPr/>
          <p:nvPr/>
        </p:nvSpPr>
        <p:spPr>
          <a:xfrm>
            <a:off x="3450240" y="2726640"/>
            <a:ext cx="105840" cy="100800"/>
          </a:xfrm>
          <a:prstGeom prst="ellipse">
            <a:avLst/>
          </a:prstGeom>
          <a:solidFill>
            <a:srgbClr val="c8c949"/>
          </a:solidFill>
          <a:ln w="12600">
            <a:solidFill>
              <a:srgbClr val="ffffff"/>
            </a:solidFill>
            <a:miter/>
          </a:ln>
        </p:spPr>
      </p:sp>
      <p:sp>
        <p:nvSpPr>
          <p:cNvPr id="486" name="CustomShape 5"/>
          <p:cNvSpPr/>
          <p:nvPr/>
        </p:nvSpPr>
        <p:spPr>
          <a:xfrm>
            <a:off x="1679400" y="2446920"/>
            <a:ext cx="105840" cy="100800"/>
          </a:xfrm>
          <a:prstGeom prst="ellipse">
            <a:avLst/>
          </a:prstGeom>
          <a:solidFill>
            <a:srgbClr val="428cbf"/>
          </a:solidFill>
          <a:ln w="12600">
            <a:solidFill>
              <a:srgbClr val="ffffff"/>
            </a:solidFill>
            <a:miter/>
          </a:ln>
        </p:spPr>
      </p:sp>
      <p:sp>
        <p:nvSpPr>
          <p:cNvPr id="487" name="CustomShape 6"/>
          <p:cNvSpPr/>
          <p:nvPr/>
        </p:nvSpPr>
        <p:spPr>
          <a:xfrm>
            <a:off x="1679400" y="2661480"/>
            <a:ext cx="105840" cy="100800"/>
          </a:xfrm>
          <a:prstGeom prst="ellipse">
            <a:avLst/>
          </a:prstGeom>
          <a:solidFill>
            <a:srgbClr val="c8c949"/>
          </a:solidFill>
          <a:ln w="12600">
            <a:solidFill>
              <a:srgbClr val="ffffff"/>
            </a:solidFill>
            <a:miter/>
          </a:ln>
        </p:spPr>
      </p:sp>
      <p:sp>
        <p:nvSpPr>
          <p:cNvPr id="488" name="CustomShape 7"/>
          <p:cNvSpPr/>
          <p:nvPr/>
        </p:nvSpPr>
        <p:spPr>
          <a:xfrm>
            <a:off x="1253880" y="153360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89" name="CustomShape 8"/>
          <p:cNvSpPr/>
          <p:nvPr/>
        </p:nvSpPr>
        <p:spPr>
          <a:xfrm>
            <a:off x="1253880" y="18817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90" name="CustomShape 9"/>
          <p:cNvSpPr/>
          <p:nvPr/>
        </p:nvSpPr>
        <p:spPr>
          <a:xfrm>
            <a:off x="5656320" y="153360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91" name="CustomShape 10"/>
          <p:cNvSpPr/>
          <p:nvPr/>
        </p:nvSpPr>
        <p:spPr>
          <a:xfrm>
            <a:off x="-3962520" y="25531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92" name="CustomShape 11"/>
          <p:cNvSpPr/>
          <p:nvPr/>
        </p:nvSpPr>
        <p:spPr>
          <a:xfrm>
            <a:off x="1066320" y="2437200"/>
            <a:ext cx="105840" cy="100800"/>
          </a:xfrm>
          <a:prstGeom prst="ellipse">
            <a:avLst/>
          </a:prstGeom>
          <a:solidFill>
            <a:srgbClr val="428cbf"/>
          </a:solidFill>
          <a:ln w="12600">
            <a:solidFill>
              <a:srgbClr val="ffffff"/>
            </a:solidFill>
            <a:miter/>
          </a:ln>
        </p:spPr>
      </p:sp>
      <p:sp>
        <p:nvSpPr>
          <p:cNvPr id="493" name="CustomShape 12"/>
          <p:cNvSpPr/>
          <p:nvPr/>
        </p:nvSpPr>
        <p:spPr>
          <a:xfrm>
            <a:off x="3450240" y="2476080"/>
            <a:ext cx="105840" cy="100800"/>
          </a:xfrm>
          <a:prstGeom prst="ellipse">
            <a:avLst/>
          </a:prstGeom>
          <a:solidFill>
            <a:srgbClr val="428cbf"/>
          </a:solidFill>
          <a:ln w="12600">
            <a:solidFill>
              <a:srgbClr val="ffffff"/>
            </a:solidFill>
            <a:miter/>
          </a:ln>
        </p:spPr>
      </p:sp>
      <p:sp>
        <p:nvSpPr>
          <p:cNvPr id="494" name="CustomShape 13"/>
          <p:cNvSpPr/>
          <p:nvPr/>
        </p:nvSpPr>
        <p:spPr>
          <a:xfrm>
            <a:off x="3450240" y="2726640"/>
            <a:ext cx="105840" cy="100800"/>
          </a:xfrm>
          <a:prstGeom prst="ellipse">
            <a:avLst/>
          </a:prstGeom>
          <a:solidFill>
            <a:srgbClr val="c8c949"/>
          </a:solidFill>
          <a:ln w="12600">
            <a:solidFill>
              <a:srgbClr val="ffffff"/>
            </a:solidFill>
            <a:miter/>
          </a:ln>
        </p:spPr>
      </p:sp>
    </p:spTree>
  </p:cSld>
  <p:transition spd="slow">
    <p:fade/>
  </p:transition>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95" name="Picture 25" descr=""/>
          <p:cNvPicPr/>
          <p:nvPr/>
        </p:nvPicPr>
        <p:blipFill>
          <a:blip r:embed="rId1"/>
          <a:stretch>
            <a:fillRect/>
          </a:stretch>
        </p:blipFill>
        <p:spPr>
          <a:xfrm>
            <a:off x="0" y="272520"/>
            <a:ext cx="10057680" cy="7309080"/>
          </a:xfrm>
          <a:prstGeom prst="rect">
            <a:avLst/>
          </a:prstGeom>
          <a:ln>
            <a:noFill/>
          </a:ln>
        </p:spPr>
      </p:pic>
      <p:pic>
        <p:nvPicPr>
          <p:cNvPr id="496" name="Picture 12" descr=""/>
          <p:cNvPicPr/>
          <p:nvPr/>
        </p:nvPicPr>
        <p:blipFill>
          <a:blip r:embed="rId2"/>
          <a:stretch>
            <a:fillRect/>
          </a:stretch>
        </p:blipFill>
        <p:spPr>
          <a:xfrm>
            <a:off x="0" y="272520"/>
            <a:ext cx="10057680" cy="7309080"/>
          </a:xfrm>
          <a:prstGeom prst="rect">
            <a:avLst/>
          </a:prstGeom>
          <a:ln>
            <a:noFill/>
          </a:ln>
        </p:spPr>
      </p:pic>
      <p:pic>
        <p:nvPicPr>
          <p:cNvPr id="497" name="Picture 13" descr=""/>
          <p:cNvPicPr/>
          <p:nvPr/>
        </p:nvPicPr>
        <p:blipFill>
          <a:blip r:embed="rId3"/>
          <a:stretch>
            <a:fillRect/>
          </a:stretch>
        </p:blipFill>
        <p:spPr>
          <a:xfrm>
            <a:off x="15581520" y="3498840"/>
            <a:ext cx="8715960" cy="6419880"/>
          </a:xfrm>
          <a:prstGeom prst="rect">
            <a:avLst/>
          </a:prstGeom>
          <a:ln>
            <a:noFill/>
          </a:ln>
        </p:spPr>
      </p:pic>
      <p:pic>
        <p:nvPicPr>
          <p:cNvPr id="498" name="Picture 14" descr=""/>
          <p:cNvPicPr/>
          <p:nvPr/>
        </p:nvPicPr>
        <p:blipFill>
          <a:blip r:embed="rId4"/>
          <a:stretch>
            <a:fillRect/>
          </a:stretch>
        </p:blipFill>
        <p:spPr>
          <a:xfrm>
            <a:off x="16615080" y="2939400"/>
            <a:ext cx="8725320" cy="5467320"/>
          </a:xfrm>
          <a:prstGeom prst="rect">
            <a:avLst/>
          </a:prstGeom>
          <a:ln>
            <a:noFill/>
          </a:ln>
        </p:spPr>
      </p:pic>
      <p:pic>
        <p:nvPicPr>
          <p:cNvPr id="499" name="Picture 15" descr=""/>
          <p:cNvPicPr/>
          <p:nvPr/>
        </p:nvPicPr>
        <p:blipFill>
          <a:blip r:embed="rId5"/>
          <a:stretch>
            <a:fillRect/>
          </a:stretch>
        </p:blipFill>
        <p:spPr>
          <a:xfrm>
            <a:off x="13757040" y="4086000"/>
            <a:ext cx="9497160" cy="6991560"/>
          </a:xfrm>
          <a:prstGeom prst="rect">
            <a:avLst/>
          </a:prstGeom>
          <a:ln>
            <a:noFill/>
          </a:ln>
        </p:spPr>
      </p:pic>
      <p:pic>
        <p:nvPicPr>
          <p:cNvPr id="500" name="Picture 16" descr=""/>
          <p:cNvPicPr/>
          <p:nvPr/>
        </p:nvPicPr>
        <p:blipFill>
          <a:blip r:embed="rId6"/>
          <a:stretch>
            <a:fillRect/>
          </a:stretch>
        </p:blipFill>
        <p:spPr>
          <a:xfrm>
            <a:off x="17286120" y="-684000"/>
            <a:ext cx="9115920" cy="7029720"/>
          </a:xfrm>
          <a:prstGeom prst="rect">
            <a:avLst/>
          </a:prstGeom>
          <a:ln>
            <a:noFill/>
          </a:ln>
        </p:spPr>
      </p:pic>
      <p:sp>
        <p:nvSpPr>
          <p:cNvPr id="501" name="CustomShape 1"/>
          <p:cNvSpPr/>
          <p:nvPr/>
        </p:nvSpPr>
        <p:spPr>
          <a:xfrm>
            <a:off x="1066320" y="2437200"/>
            <a:ext cx="105840" cy="100800"/>
          </a:xfrm>
          <a:prstGeom prst="ellipse">
            <a:avLst/>
          </a:prstGeom>
          <a:solidFill>
            <a:srgbClr val="428cbf"/>
          </a:solidFill>
          <a:ln w="12600">
            <a:solidFill>
              <a:srgbClr val="ffffff"/>
            </a:solidFill>
            <a:miter/>
          </a:ln>
        </p:spPr>
      </p:sp>
      <p:sp>
        <p:nvSpPr>
          <p:cNvPr id="502" name="CustomShape 2"/>
          <p:cNvSpPr/>
          <p:nvPr/>
        </p:nvSpPr>
        <p:spPr>
          <a:xfrm>
            <a:off x="1066680" y="2075760"/>
            <a:ext cx="105840" cy="100800"/>
          </a:xfrm>
          <a:prstGeom prst="ellipse">
            <a:avLst/>
          </a:prstGeom>
          <a:solidFill>
            <a:srgbClr val="c8c949"/>
          </a:solidFill>
          <a:ln w="12600">
            <a:solidFill>
              <a:srgbClr val="ffffff"/>
            </a:solidFill>
            <a:miter/>
          </a:ln>
        </p:spPr>
      </p:sp>
      <p:sp>
        <p:nvSpPr>
          <p:cNvPr id="503" name="CustomShape 3"/>
          <p:cNvSpPr/>
          <p:nvPr/>
        </p:nvSpPr>
        <p:spPr>
          <a:xfrm>
            <a:off x="4057560" y="2459520"/>
            <a:ext cx="105840" cy="100800"/>
          </a:xfrm>
          <a:prstGeom prst="ellipse">
            <a:avLst/>
          </a:prstGeom>
          <a:solidFill>
            <a:srgbClr val="428cbf"/>
          </a:solidFill>
          <a:ln w="12600">
            <a:solidFill>
              <a:srgbClr val="ffffff"/>
            </a:solidFill>
            <a:miter/>
          </a:ln>
        </p:spPr>
      </p:sp>
      <p:sp>
        <p:nvSpPr>
          <p:cNvPr id="504" name="CustomShape 4"/>
          <p:cNvSpPr/>
          <p:nvPr/>
        </p:nvSpPr>
        <p:spPr>
          <a:xfrm>
            <a:off x="4057560" y="1688760"/>
            <a:ext cx="105840" cy="100800"/>
          </a:xfrm>
          <a:prstGeom prst="ellipse">
            <a:avLst/>
          </a:prstGeom>
          <a:solidFill>
            <a:srgbClr val="c8c949"/>
          </a:solidFill>
          <a:ln w="12600">
            <a:solidFill>
              <a:srgbClr val="ffffff"/>
            </a:solidFill>
            <a:miter/>
          </a:ln>
        </p:spPr>
      </p:sp>
      <p:sp>
        <p:nvSpPr>
          <p:cNvPr id="505" name="CustomShape 5"/>
          <p:cNvSpPr/>
          <p:nvPr/>
        </p:nvSpPr>
        <p:spPr>
          <a:xfrm>
            <a:off x="1679400" y="2446920"/>
            <a:ext cx="105840" cy="100800"/>
          </a:xfrm>
          <a:prstGeom prst="ellipse">
            <a:avLst/>
          </a:prstGeom>
          <a:solidFill>
            <a:srgbClr val="428cbf"/>
          </a:solidFill>
          <a:ln w="12600">
            <a:solidFill>
              <a:srgbClr val="ffffff"/>
            </a:solidFill>
            <a:miter/>
          </a:ln>
        </p:spPr>
      </p:sp>
      <p:sp>
        <p:nvSpPr>
          <p:cNvPr id="506" name="CustomShape 6"/>
          <p:cNvSpPr/>
          <p:nvPr/>
        </p:nvSpPr>
        <p:spPr>
          <a:xfrm>
            <a:off x="1679400" y="2661480"/>
            <a:ext cx="105840" cy="100800"/>
          </a:xfrm>
          <a:prstGeom prst="ellipse">
            <a:avLst/>
          </a:prstGeom>
          <a:solidFill>
            <a:srgbClr val="c8c949"/>
          </a:solidFill>
          <a:ln w="12600">
            <a:solidFill>
              <a:srgbClr val="ffffff"/>
            </a:solidFill>
            <a:miter/>
          </a:ln>
        </p:spPr>
      </p:sp>
      <p:sp>
        <p:nvSpPr>
          <p:cNvPr id="507" name="CustomShape 7"/>
          <p:cNvSpPr/>
          <p:nvPr/>
        </p:nvSpPr>
        <p:spPr>
          <a:xfrm>
            <a:off x="1253880" y="153360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08" name="CustomShape 8"/>
          <p:cNvSpPr/>
          <p:nvPr/>
        </p:nvSpPr>
        <p:spPr>
          <a:xfrm>
            <a:off x="1253880" y="18817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09" name="CustomShape 9"/>
          <p:cNvSpPr/>
          <p:nvPr/>
        </p:nvSpPr>
        <p:spPr>
          <a:xfrm>
            <a:off x="5656320" y="186948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10" name="CustomShape 10"/>
          <p:cNvSpPr/>
          <p:nvPr/>
        </p:nvSpPr>
        <p:spPr>
          <a:xfrm>
            <a:off x="3450240" y="2726640"/>
            <a:ext cx="105840" cy="100800"/>
          </a:xfrm>
          <a:prstGeom prst="ellipse">
            <a:avLst/>
          </a:prstGeom>
          <a:solidFill>
            <a:srgbClr val="c8c949"/>
          </a:solidFill>
          <a:ln w="12600">
            <a:solidFill>
              <a:srgbClr val="ffffff"/>
            </a:solidFill>
            <a:miter/>
          </a:ln>
        </p:spPr>
      </p:sp>
      <p:sp>
        <p:nvSpPr>
          <p:cNvPr id="511" name="CustomShape 11"/>
          <p:cNvSpPr/>
          <p:nvPr/>
        </p:nvSpPr>
        <p:spPr>
          <a:xfrm>
            <a:off x="3450240" y="2476080"/>
            <a:ext cx="105840" cy="100800"/>
          </a:xfrm>
          <a:prstGeom prst="ellipse">
            <a:avLst/>
          </a:prstGeom>
          <a:solidFill>
            <a:srgbClr val="428cbf"/>
          </a:solidFill>
          <a:ln w="12600">
            <a:solidFill>
              <a:srgbClr val="ffffff"/>
            </a:solidFill>
            <a:miter/>
          </a:ln>
        </p:spPr>
      </p:sp>
      <p:sp>
        <p:nvSpPr>
          <p:cNvPr id="512" name="CustomShape 12"/>
          <p:cNvSpPr/>
          <p:nvPr/>
        </p:nvSpPr>
        <p:spPr>
          <a:xfrm>
            <a:off x="5656320" y="153360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Tree>
  </p:cSld>
  <p:transition spd="slow">
    <p:fade/>
  </p:transition>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13" name="Picture 12" descr=""/>
          <p:cNvPicPr/>
          <p:nvPr/>
        </p:nvPicPr>
        <p:blipFill>
          <a:blip r:embed="rId1"/>
          <a:stretch>
            <a:fillRect/>
          </a:stretch>
        </p:blipFill>
        <p:spPr>
          <a:xfrm>
            <a:off x="0" y="286920"/>
            <a:ext cx="10057680" cy="7309080"/>
          </a:xfrm>
          <a:prstGeom prst="rect">
            <a:avLst/>
          </a:prstGeom>
          <a:ln>
            <a:noFill/>
          </a:ln>
        </p:spPr>
      </p:pic>
      <p:pic>
        <p:nvPicPr>
          <p:cNvPr id="514" name="Picture 13" descr=""/>
          <p:cNvPicPr/>
          <p:nvPr/>
        </p:nvPicPr>
        <p:blipFill>
          <a:blip r:embed="rId2"/>
          <a:stretch>
            <a:fillRect/>
          </a:stretch>
        </p:blipFill>
        <p:spPr>
          <a:xfrm>
            <a:off x="15581520" y="3498840"/>
            <a:ext cx="8715960" cy="6419880"/>
          </a:xfrm>
          <a:prstGeom prst="rect">
            <a:avLst/>
          </a:prstGeom>
          <a:ln>
            <a:noFill/>
          </a:ln>
        </p:spPr>
      </p:pic>
      <p:pic>
        <p:nvPicPr>
          <p:cNvPr id="515" name="Picture 14" descr=""/>
          <p:cNvPicPr/>
          <p:nvPr/>
        </p:nvPicPr>
        <p:blipFill>
          <a:blip r:embed="rId3"/>
          <a:stretch>
            <a:fillRect/>
          </a:stretch>
        </p:blipFill>
        <p:spPr>
          <a:xfrm>
            <a:off x="16615080" y="2939400"/>
            <a:ext cx="8725320" cy="5467320"/>
          </a:xfrm>
          <a:prstGeom prst="rect">
            <a:avLst/>
          </a:prstGeom>
          <a:ln>
            <a:noFill/>
          </a:ln>
        </p:spPr>
      </p:pic>
      <p:pic>
        <p:nvPicPr>
          <p:cNvPr id="516" name="Picture 15" descr=""/>
          <p:cNvPicPr/>
          <p:nvPr/>
        </p:nvPicPr>
        <p:blipFill>
          <a:blip r:embed="rId4"/>
          <a:stretch>
            <a:fillRect/>
          </a:stretch>
        </p:blipFill>
        <p:spPr>
          <a:xfrm>
            <a:off x="13757040" y="4086000"/>
            <a:ext cx="9497160" cy="6991560"/>
          </a:xfrm>
          <a:prstGeom prst="rect">
            <a:avLst/>
          </a:prstGeom>
          <a:ln>
            <a:noFill/>
          </a:ln>
        </p:spPr>
      </p:pic>
      <p:pic>
        <p:nvPicPr>
          <p:cNvPr id="517" name="Picture 16" descr=""/>
          <p:cNvPicPr/>
          <p:nvPr/>
        </p:nvPicPr>
        <p:blipFill>
          <a:blip r:embed="rId5"/>
          <a:stretch>
            <a:fillRect/>
          </a:stretch>
        </p:blipFill>
        <p:spPr>
          <a:xfrm>
            <a:off x="17286120" y="-684000"/>
            <a:ext cx="9115920" cy="7029720"/>
          </a:xfrm>
          <a:prstGeom prst="rect">
            <a:avLst/>
          </a:prstGeom>
          <a:ln>
            <a:noFill/>
          </a:ln>
        </p:spPr>
      </p:pic>
      <p:sp>
        <p:nvSpPr>
          <p:cNvPr id="518" name="CustomShape 1"/>
          <p:cNvSpPr/>
          <p:nvPr/>
        </p:nvSpPr>
        <p:spPr>
          <a:xfrm>
            <a:off x="1487160" y="3850560"/>
            <a:ext cx="296820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19" name="CustomShape 2"/>
          <p:cNvSpPr/>
          <p:nvPr/>
        </p:nvSpPr>
        <p:spPr>
          <a:xfrm>
            <a:off x="1487160" y="4180680"/>
            <a:ext cx="296820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20" name="CustomShape 3"/>
          <p:cNvSpPr/>
          <p:nvPr/>
        </p:nvSpPr>
        <p:spPr>
          <a:xfrm>
            <a:off x="1487160" y="4513320"/>
            <a:ext cx="296820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2.020=&gt;</a:t>
            </a:r>
            <a:r>
              <a:rPr b="1" lang="en-US" sz="1400">
                <a:solidFill>
                  <a:srgbClr val="c8c949"/>
                </a:solidFill>
                <a:latin typeface="Garamond"/>
              </a:rPr>
              <a:t> </a:t>
            </a:r>
            <a:r>
              <a:rPr b="1" lang="en-US" sz="1400">
                <a:solidFill>
                  <a:srgbClr val="e47272"/>
                </a:solidFill>
                <a:latin typeface="Garamond"/>
              </a:rPr>
              <a:t>16.593GWh </a:t>
            </a:r>
            <a:r>
              <a:rPr lang="en-US" sz="1400">
                <a:solidFill>
                  <a:srgbClr val="6ca6ce"/>
                </a:solidFill>
                <a:latin typeface="Garamond"/>
              </a:rPr>
              <a:t>7.310.582 </a:t>
            </a:r>
            <a:r>
              <a:rPr b="1" lang="en-US" sz="1400">
                <a:solidFill>
                  <a:srgbClr val="cfd06a"/>
                </a:solidFill>
                <a:latin typeface="Garamond"/>
              </a:rPr>
              <a:t>1.615.945</a:t>
            </a:r>
            <a:endParaRPr/>
          </a:p>
        </p:txBody>
      </p:sp>
      <p:sp>
        <p:nvSpPr>
          <p:cNvPr id="521" name="CustomShape 4"/>
          <p:cNvSpPr/>
          <p:nvPr/>
        </p:nvSpPr>
        <p:spPr>
          <a:xfrm>
            <a:off x="3988800" y="5582520"/>
            <a:ext cx="105840" cy="100800"/>
          </a:xfrm>
          <a:prstGeom prst="ellipse">
            <a:avLst/>
          </a:prstGeom>
          <a:solidFill>
            <a:srgbClr val="6ca6ce"/>
          </a:solidFill>
          <a:ln w="12600">
            <a:solidFill>
              <a:srgbClr val="ffffff"/>
            </a:solidFill>
            <a:miter/>
          </a:ln>
        </p:spPr>
      </p:sp>
      <p:sp>
        <p:nvSpPr>
          <p:cNvPr id="522" name="CustomShape 5"/>
          <p:cNvSpPr/>
          <p:nvPr/>
        </p:nvSpPr>
        <p:spPr>
          <a:xfrm>
            <a:off x="3988800" y="5029920"/>
            <a:ext cx="105840" cy="100800"/>
          </a:xfrm>
          <a:prstGeom prst="ellipse">
            <a:avLst/>
          </a:prstGeom>
          <a:solidFill>
            <a:srgbClr val="e47272"/>
          </a:solidFill>
          <a:ln w="12600">
            <a:solidFill>
              <a:srgbClr val="ffffff"/>
            </a:solidFill>
            <a:miter/>
          </a:ln>
        </p:spPr>
      </p:sp>
      <p:sp>
        <p:nvSpPr>
          <p:cNvPr id="523" name="CustomShape 6"/>
          <p:cNvSpPr/>
          <p:nvPr/>
        </p:nvSpPr>
        <p:spPr>
          <a:xfrm>
            <a:off x="3988800" y="6505200"/>
            <a:ext cx="105840" cy="100800"/>
          </a:xfrm>
          <a:prstGeom prst="ellipse">
            <a:avLst/>
          </a:prstGeom>
          <a:solidFill>
            <a:srgbClr val="cfd06a"/>
          </a:solidFill>
          <a:ln w="12600">
            <a:solidFill>
              <a:srgbClr val="ffffff"/>
            </a:solidFill>
            <a:miter/>
          </a:ln>
        </p:spPr>
      </p:sp>
      <p:sp>
        <p:nvSpPr>
          <p:cNvPr id="524" name="CustomShape 7"/>
          <p:cNvSpPr/>
          <p:nvPr/>
        </p:nvSpPr>
        <p:spPr>
          <a:xfrm>
            <a:off x="4214880" y="5565960"/>
            <a:ext cx="105840" cy="100800"/>
          </a:xfrm>
          <a:prstGeom prst="ellipse">
            <a:avLst/>
          </a:prstGeom>
          <a:solidFill>
            <a:srgbClr val="6ca6ce"/>
          </a:solidFill>
          <a:ln w="12600">
            <a:solidFill>
              <a:srgbClr val="ffffff"/>
            </a:solidFill>
            <a:miter/>
          </a:ln>
        </p:spPr>
      </p:sp>
      <p:sp>
        <p:nvSpPr>
          <p:cNvPr id="525" name="CustomShape 8"/>
          <p:cNvSpPr/>
          <p:nvPr/>
        </p:nvSpPr>
        <p:spPr>
          <a:xfrm>
            <a:off x="4214880" y="4889520"/>
            <a:ext cx="105840" cy="100800"/>
          </a:xfrm>
          <a:prstGeom prst="ellipse">
            <a:avLst/>
          </a:prstGeom>
          <a:solidFill>
            <a:srgbClr val="e47272"/>
          </a:solidFill>
          <a:ln w="12600">
            <a:solidFill>
              <a:srgbClr val="ffffff"/>
            </a:solidFill>
            <a:miter/>
          </a:ln>
        </p:spPr>
      </p:sp>
      <p:sp>
        <p:nvSpPr>
          <p:cNvPr id="526" name="CustomShape 9"/>
          <p:cNvSpPr/>
          <p:nvPr/>
        </p:nvSpPr>
        <p:spPr>
          <a:xfrm>
            <a:off x="4214880" y="6488280"/>
            <a:ext cx="105840" cy="100800"/>
          </a:xfrm>
          <a:prstGeom prst="ellipse">
            <a:avLst/>
          </a:prstGeom>
          <a:solidFill>
            <a:srgbClr val="cfd06a"/>
          </a:solidFill>
          <a:ln w="12600">
            <a:solidFill>
              <a:srgbClr val="ffffff"/>
            </a:solidFill>
            <a:miter/>
          </a:ln>
        </p:spPr>
      </p:sp>
      <p:sp>
        <p:nvSpPr>
          <p:cNvPr id="527" name="CustomShape 10"/>
          <p:cNvSpPr/>
          <p:nvPr/>
        </p:nvSpPr>
        <p:spPr>
          <a:xfrm>
            <a:off x="4682880" y="5515200"/>
            <a:ext cx="105840" cy="100800"/>
          </a:xfrm>
          <a:prstGeom prst="ellipse">
            <a:avLst/>
          </a:prstGeom>
          <a:solidFill>
            <a:srgbClr val="6ca6ce"/>
          </a:solidFill>
          <a:ln w="12600">
            <a:solidFill>
              <a:srgbClr val="ffffff"/>
            </a:solidFill>
            <a:miter/>
          </a:ln>
        </p:spPr>
      </p:sp>
      <p:sp>
        <p:nvSpPr>
          <p:cNvPr id="528" name="CustomShape 11"/>
          <p:cNvSpPr/>
          <p:nvPr/>
        </p:nvSpPr>
        <p:spPr>
          <a:xfrm>
            <a:off x="4692240" y="4524120"/>
            <a:ext cx="105840" cy="100800"/>
          </a:xfrm>
          <a:prstGeom prst="ellipse">
            <a:avLst/>
          </a:prstGeom>
          <a:solidFill>
            <a:srgbClr val="e47272"/>
          </a:solidFill>
          <a:ln w="12600">
            <a:solidFill>
              <a:srgbClr val="ffffff"/>
            </a:solidFill>
            <a:miter/>
          </a:ln>
        </p:spPr>
      </p:sp>
      <p:sp>
        <p:nvSpPr>
          <p:cNvPr id="529" name="CustomShape 12"/>
          <p:cNvSpPr/>
          <p:nvPr/>
        </p:nvSpPr>
        <p:spPr>
          <a:xfrm>
            <a:off x="4682880" y="6488280"/>
            <a:ext cx="105840" cy="100800"/>
          </a:xfrm>
          <a:prstGeom prst="ellipse">
            <a:avLst/>
          </a:prstGeom>
          <a:solidFill>
            <a:srgbClr val="cfd06a"/>
          </a:solidFill>
          <a:ln w="12600">
            <a:solidFill>
              <a:srgbClr val="ffffff"/>
            </a:solidFill>
            <a:miter/>
          </a:ln>
        </p:spPr>
      </p:sp>
    </p:spTree>
  </p:cSld>
  <p:transition spd="slow">
    <p:fade/>
  </p:transition>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30" name="Picture 12" descr=""/>
          <p:cNvPicPr/>
          <p:nvPr/>
        </p:nvPicPr>
        <p:blipFill>
          <a:blip r:embed="rId1"/>
          <a:stretch>
            <a:fillRect/>
          </a:stretch>
        </p:blipFill>
        <p:spPr>
          <a:xfrm>
            <a:off x="0" y="286920"/>
            <a:ext cx="10057680" cy="7309080"/>
          </a:xfrm>
          <a:prstGeom prst="rect">
            <a:avLst/>
          </a:prstGeom>
          <a:ln>
            <a:noFill/>
          </a:ln>
        </p:spPr>
      </p:pic>
      <p:pic>
        <p:nvPicPr>
          <p:cNvPr id="531" name="Picture 13" descr=""/>
          <p:cNvPicPr/>
          <p:nvPr/>
        </p:nvPicPr>
        <p:blipFill>
          <a:blip r:embed="rId2"/>
          <a:stretch>
            <a:fillRect/>
          </a:stretch>
        </p:blipFill>
        <p:spPr>
          <a:xfrm>
            <a:off x="15581520" y="3498840"/>
            <a:ext cx="8715960" cy="6419880"/>
          </a:xfrm>
          <a:prstGeom prst="rect">
            <a:avLst/>
          </a:prstGeom>
          <a:ln>
            <a:noFill/>
          </a:ln>
        </p:spPr>
      </p:pic>
      <p:pic>
        <p:nvPicPr>
          <p:cNvPr id="532" name="Picture 14" descr=""/>
          <p:cNvPicPr/>
          <p:nvPr/>
        </p:nvPicPr>
        <p:blipFill>
          <a:blip r:embed="rId3"/>
          <a:stretch>
            <a:fillRect/>
          </a:stretch>
        </p:blipFill>
        <p:spPr>
          <a:xfrm>
            <a:off x="16615080" y="2939400"/>
            <a:ext cx="8725320" cy="5467320"/>
          </a:xfrm>
          <a:prstGeom prst="rect">
            <a:avLst/>
          </a:prstGeom>
          <a:ln>
            <a:noFill/>
          </a:ln>
        </p:spPr>
      </p:pic>
      <p:pic>
        <p:nvPicPr>
          <p:cNvPr id="533" name="Picture 15" descr=""/>
          <p:cNvPicPr/>
          <p:nvPr/>
        </p:nvPicPr>
        <p:blipFill>
          <a:blip r:embed="rId4"/>
          <a:stretch>
            <a:fillRect/>
          </a:stretch>
        </p:blipFill>
        <p:spPr>
          <a:xfrm>
            <a:off x="13757040" y="4086000"/>
            <a:ext cx="9497160" cy="6991560"/>
          </a:xfrm>
          <a:prstGeom prst="rect">
            <a:avLst/>
          </a:prstGeom>
          <a:ln>
            <a:noFill/>
          </a:ln>
        </p:spPr>
      </p:pic>
      <p:pic>
        <p:nvPicPr>
          <p:cNvPr id="534" name="Picture 16" descr=""/>
          <p:cNvPicPr/>
          <p:nvPr/>
        </p:nvPicPr>
        <p:blipFill>
          <a:blip r:embed="rId5"/>
          <a:stretch>
            <a:fillRect/>
          </a:stretch>
        </p:blipFill>
        <p:spPr>
          <a:xfrm>
            <a:off x="17286120" y="-684000"/>
            <a:ext cx="9115920" cy="7029720"/>
          </a:xfrm>
          <a:prstGeom prst="rect">
            <a:avLst/>
          </a:prstGeom>
          <a:ln>
            <a:noFill/>
          </a:ln>
        </p:spPr>
      </p:pic>
      <p:sp>
        <p:nvSpPr>
          <p:cNvPr id="535" name="CustomShape 1"/>
          <p:cNvSpPr/>
          <p:nvPr/>
        </p:nvSpPr>
        <p:spPr>
          <a:xfrm>
            <a:off x="8608320" y="5856480"/>
            <a:ext cx="105840" cy="100800"/>
          </a:xfrm>
          <a:prstGeom prst="ellipse">
            <a:avLst/>
          </a:prstGeom>
          <a:solidFill>
            <a:srgbClr val="ae694a"/>
          </a:solidFill>
          <a:ln w="12600">
            <a:solidFill>
              <a:srgbClr val="ffffff"/>
            </a:solidFill>
            <a:miter/>
          </a:ln>
        </p:spPr>
      </p:sp>
      <p:sp>
        <p:nvSpPr>
          <p:cNvPr id="536" name="CustomShape 2"/>
          <p:cNvSpPr/>
          <p:nvPr/>
        </p:nvSpPr>
        <p:spPr>
          <a:xfrm>
            <a:off x="8135280" y="6078600"/>
            <a:ext cx="105840" cy="100800"/>
          </a:xfrm>
          <a:prstGeom prst="ellipse">
            <a:avLst/>
          </a:prstGeom>
          <a:solidFill>
            <a:srgbClr val="7fc67f"/>
          </a:solidFill>
          <a:ln w="12600">
            <a:solidFill>
              <a:srgbClr val="ffffff"/>
            </a:solidFill>
            <a:miter/>
          </a:ln>
        </p:spPr>
      </p:sp>
      <p:sp>
        <p:nvSpPr>
          <p:cNvPr id="537" name="CustomShape 3"/>
          <p:cNvSpPr/>
          <p:nvPr/>
        </p:nvSpPr>
        <p:spPr>
          <a:xfrm>
            <a:off x="8368560" y="5754960"/>
            <a:ext cx="105840" cy="100800"/>
          </a:xfrm>
          <a:prstGeom prst="ellipse">
            <a:avLst/>
          </a:prstGeom>
          <a:solidFill>
            <a:srgbClr val="ae694a"/>
          </a:solidFill>
          <a:ln w="12600">
            <a:solidFill>
              <a:srgbClr val="ffffff"/>
            </a:solidFill>
            <a:miter/>
          </a:ln>
        </p:spPr>
      </p:sp>
      <p:sp>
        <p:nvSpPr>
          <p:cNvPr id="538" name="CustomShape 4"/>
          <p:cNvSpPr/>
          <p:nvPr/>
        </p:nvSpPr>
        <p:spPr>
          <a:xfrm>
            <a:off x="8368920" y="5527800"/>
            <a:ext cx="105840" cy="100800"/>
          </a:xfrm>
          <a:prstGeom prst="ellipse">
            <a:avLst/>
          </a:prstGeom>
          <a:solidFill>
            <a:srgbClr val="7fc67f"/>
          </a:solidFill>
          <a:ln w="12600">
            <a:solidFill>
              <a:srgbClr val="ffffff"/>
            </a:solidFill>
            <a:miter/>
          </a:ln>
        </p:spPr>
      </p:sp>
      <p:sp>
        <p:nvSpPr>
          <p:cNvPr id="539" name="CustomShape 5"/>
          <p:cNvSpPr/>
          <p:nvPr/>
        </p:nvSpPr>
        <p:spPr>
          <a:xfrm>
            <a:off x="8135280" y="6000120"/>
            <a:ext cx="105840" cy="100800"/>
          </a:xfrm>
          <a:prstGeom prst="ellipse">
            <a:avLst/>
          </a:prstGeom>
          <a:solidFill>
            <a:srgbClr val="ae694a"/>
          </a:solidFill>
          <a:ln w="12600">
            <a:solidFill>
              <a:srgbClr val="ffffff"/>
            </a:solidFill>
            <a:miter/>
          </a:ln>
        </p:spPr>
      </p:sp>
      <p:sp>
        <p:nvSpPr>
          <p:cNvPr id="540" name="CustomShape 6"/>
          <p:cNvSpPr/>
          <p:nvPr/>
        </p:nvSpPr>
        <p:spPr>
          <a:xfrm>
            <a:off x="8608320" y="5783400"/>
            <a:ext cx="105840" cy="100800"/>
          </a:xfrm>
          <a:prstGeom prst="ellipse">
            <a:avLst/>
          </a:prstGeom>
          <a:solidFill>
            <a:srgbClr val="7fc67f"/>
          </a:solidFill>
          <a:ln w="12600">
            <a:solidFill>
              <a:srgbClr val="ffffff"/>
            </a:solidFill>
            <a:miter/>
          </a:ln>
        </p:spPr>
      </p:sp>
      <p:sp>
        <p:nvSpPr>
          <p:cNvPr id="541" name="CustomShape 7"/>
          <p:cNvSpPr/>
          <p:nvPr/>
        </p:nvSpPr>
        <p:spPr>
          <a:xfrm>
            <a:off x="6941520" y="4338360"/>
            <a:ext cx="25336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542" name="CustomShape 8"/>
          <p:cNvSpPr/>
          <p:nvPr/>
        </p:nvSpPr>
        <p:spPr>
          <a:xfrm>
            <a:off x="6941520" y="4675680"/>
            <a:ext cx="25336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543" name="CustomShape 9"/>
          <p:cNvSpPr/>
          <p:nvPr/>
        </p:nvSpPr>
        <p:spPr>
          <a:xfrm>
            <a:off x="6941520" y="5023080"/>
            <a:ext cx="25336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47272"/>
                </a:solidFill>
                <a:latin typeface="Garamond"/>
              </a:rPr>
              <a:t>8.222GWh </a:t>
            </a:r>
            <a:r>
              <a:rPr b="1" lang="en-US" sz="1400">
                <a:solidFill>
                  <a:srgbClr val="7fc67f"/>
                </a:solidFill>
                <a:latin typeface="Garamond"/>
              </a:rPr>
              <a:t>2.634.406.808</a:t>
            </a:r>
            <a:endParaRPr/>
          </a:p>
        </p:txBody>
      </p:sp>
    </p:spTree>
  </p:cSld>
  <p:transition spd="slow">
    <p:fade/>
  </p:transition>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44" name="Picture 12" descr=""/>
          <p:cNvPicPr/>
          <p:nvPr/>
        </p:nvPicPr>
        <p:blipFill>
          <a:blip r:embed="rId1"/>
          <a:stretch>
            <a:fillRect/>
          </a:stretch>
        </p:blipFill>
        <p:spPr>
          <a:xfrm>
            <a:off x="13196520" y="-3654720"/>
            <a:ext cx="10057680" cy="7309080"/>
          </a:xfrm>
          <a:prstGeom prst="rect">
            <a:avLst/>
          </a:prstGeom>
          <a:ln>
            <a:noFill/>
          </a:ln>
        </p:spPr>
      </p:pic>
      <p:pic>
        <p:nvPicPr>
          <p:cNvPr id="545" name="Picture 13" descr=""/>
          <p:cNvPicPr/>
          <p:nvPr/>
        </p:nvPicPr>
        <p:blipFill>
          <a:blip r:embed="rId2"/>
          <a:stretch>
            <a:fillRect/>
          </a:stretch>
        </p:blipFill>
        <p:spPr>
          <a:xfrm>
            <a:off x="19557720" y="5090400"/>
            <a:ext cx="10018800" cy="7379640"/>
          </a:xfrm>
          <a:prstGeom prst="rect">
            <a:avLst/>
          </a:prstGeom>
          <a:ln>
            <a:noFill/>
          </a:ln>
        </p:spPr>
      </p:pic>
      <p:pic>
        <p:nvPicPr>
          <p:cNvPr id="546" name="Picture 14" descr=""/>
          <p:cNvPicPr/>
          <p:nvPr/>
        </p:nvPicPr>
        <p:blipFill>
          <a:blip r:embed="rId3"/>
          <a:stretch>
            <a:fillRect/>
          </a:stretch>
        </p:blipFill>
        <p:spPr>
          <a:xfrm>
            <a:off x="0" y="923760"/>
            <a:ext cx="10092240" cy="6323760"/>
          </a:xfrm>
          <a:prstGeom prst="rect">
            <a:avLst/>
          </a:prstGeom>
          <a:ln>
            <a:noFill/>
          </a:ln>
        </p:spPr>
      </p:pic>
      <p:pic>
        <p:nvPicPr>
          <p:cNvPr id="547" name="Picture 15" descr=""/>
          <p:cNvPicPr/>
          <p:nvPr/>
        </p:nvPicPr>
        <p:blipFill>
          <a:blip r:embed="rId4"/>
          <a:stretch>
            <a:fillRect/>
          </a:stretch>
        </p:blipFill>
        <p:spPr>
          <a:xfrm>
            <a:off x="13757040" y="4086000"/>
            <a:ext cx="9497160" cy="6991560"/>
          </a:xfrm>
          <a:prstGeom prst="rect">
            <a:avLst/>
          </a:prstGeom>
          <a:ln>
            <a:noFill/>
          </a:ln>
        </p:spPr>
      </p:pic>
      <p:pic>
        <p:nvPicPr>
          <p:cNvPr id="548" name="Picture 16" descr=""/>
          <p:cNvPicPr/>
          <p:nvPr/>
        </p:nvPicPr>
        <p:blipFill>
          <a:blip r:embed="rId5"/>
          <a:stretch>
            <a:fillRect/>
          </a:stretch>
        </p:blipFill>
        <p:spPr>
          <a:xfrm>
            <a:off x="23158440" y="-2816280"/>
            <a:ext cx="9115920" cy="7029720"/>
          </a:xfrm>
          <a:prstGeom prst="rect">
            <a:avLst/>
          </a:prstGeom>
          <a:ln>
            <a:noFill/>
          </a:ln>
        </p:spPr>
      </p:pic>
      <p:sp>
        <p:nvSpPr>
          <p:cNvPr id="549"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550"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551" name="CustomShape 3"/>
          <p:cNvSpPr/>
          <p:nvPr/>
        </p:nvSpPr>
        <p:spPr>
          <a:xfrm>
            <a:off x="6294600" y="483588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552" name="CustomShape 4"/>
          <p:cNvSpPr/>
          <p:nvPr/>
        </p:nvSpPr>
        <p:spPr>
          <a:xfrm>
            <a:off x="6733440" y="6192720"/>
            <a:ext cx="105840" cy="100800"/>
          </a:xfrm>
          <a:prstGeom prst="ellipse">
            <a:avLst/>
          </a:prstGeom>
          <a:solidFill>
            <a:srgbClr val="427aae"/>
          </a:solidFill>
          <a:ln w="12600">
            <a:solidFill>
              <a:srgbClr val="ffffff"/>
            </a:solidFill>
            <a:miter/>
          </a:ln>
        </p:spPr>
      </p:sp>
      <p:sp>
        <p:nvSpPr>
          <p:cNvPr id="553" name="CustomShape 5"/>
          <p:cNvSpPr/>
          <p:nvPr/>
        </p:nvSpPr>
        <p:spPr>
          <a:xfrm>
            <a:off x="6762240" y="6521400"/>
            <a:ext cx="105840" cy="100800"/>
          </a:xfrm>
          <a:prstGeom prst="ellipse">
            <a:avLst/>
          </a:prstGeom>
          <a:solidFill>
            <a:srgbClr val="427aae"/>
          </a:solidFill>
          <a:ln w="12600">
            <a:solidFill>
              <a:srgbClr val="ffffff"/>
            </a:solidFill>
            <a:miter/>
          </a:ln>
        </p:spPr>
      </p:sp>
      <p:sp>
        <p:nvSpPr>
          <p:cNvPr id="554" name="CustomShape 6"/>
          <p:cNvSpPr/>
          <p:nvPr/>
        </p:nvSpPr>
        <p:spPr>
          <a:xfrm>
            <a:off x="6815880" y="6216840"/>
            <a:ext cx="105840" cy="100800"/>
          </a:xfrm>
          <a:prstGeom prst="ellipse">
            <a:avLst/>
          </a:prstGeom>
          <a:solidFill>
            <a:srgbClr val="427aae"/>
          </a:solidFill>
          <a:ln w="12600">
            <a:solidFill>
              <a:srgbClr val="ffffff"/>
            </a:solidFill>
            <a:miter/>
          </a:ln>
        </p:spPr>
      </p:sp>
      <p:sp>
        <p:nvSpPr>
          <p:cNvPr id="555" name="CustomShape 7"/>
          <p:cNvSpPr/>
          <p:nvPr/>
        </p:nvSpPr>
        <p:spPr>
          <a:xfrm>
            <a:off x="6869160" y="6622920"/>
            <a:ext cx="105840" cy="100800"/>
          </a:xfrm>
          <a:prstGeom prst="ellipse">
            <a:avLst/>
          </a:prstGeom>
          <a:solidFill>
            <a:srgbClr val="427aae"/>
          </a:solidFill>
          <a:ln w="12600">
            <a:solidFill>
              <a:srgbClr val="ffffff"/>
            </a:solidFill>
            <a:miter/>
          </a:ln>
        </p:spPr>
      </p:sp>
      <p:sp>
        <p:nvSpPr>
          <p:cNvPr id="556" name="CustomShape 8"/>
          <p:cNvSpPr/>
          <p:nvPr/>
        </p:nvSpPr>
        <p:spPr>
          <a:xfrm>
            <a:off x="6294600" y="515916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557" name="CustomShape 9"/>
          <p:cNvSpPr/>
          <p:nvPr/>
        </p:nvSpPr>
        <p:spPr>
          <a:xfrm>
            <a:off x="6294600" y="548352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558" name="CustomShape 10"/>
          <p:cNvSpPr/>
          <p:nvPr/>
        </p:nvSpPr>
        <p:spPr>
          <a:xfrm>
            <a:off x="6294600" y="580824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59" name="Picture 12" descr=""/>
          <p:cNvPicPr/>
          <p:nvPr/>
        </p:nvPicPr>
        <p:blipFill>
          <a:blip r:embed="rId1"/>
          <a:stretch>
            <a:fillRect/>
          </a:stretch>
        </p:blipFill>
        <p:spPr>
          <a:xfrm>
            <a:off x="13196520" y="-3654720"/>
            <a:ext cx="10057680" cy="7309080"/>
          </a:xfrm>
          <a:prstGeom prst="rect">
            <a:avLst/>
          </a:prstGeom>
          <a:ln>
            <a:noFill/>
          </a:ln>
        </p:spPr>
      </p:pic>
      <p:pic>
        <p:nvPicPr>
          <p:cNvPr id="560" name="Picture 13" descr=""/>
          <p:cNvPicPr/>
          <p:nvPr/>
        </p:nvPicPr>
        <p:blipFill>
          <a:blip r:embed="rId2"/>
          <a:stretch>
            <a:fillRect/>
          </a:stretch>
        </p:blipFill>
        <p:spPr>
          <a:xfrm>
            <a:off x="0" y="195840"/>
            <a:ext cx="10018800" cy="7379640"/>
          </a:xfrm>
          <a:prstGeom prst="rect">
            <a:avLst/>
          </a:prstGeom>
          <a:ln>
            <a:noFill/>
          </a:ln>
        </p:spPr>
      </p:pic>
      <p:pic>
        <p:nvPicPr>
          <p:cNvPr id="561" name="Picture 14" descr=""/>
          <p:cNvPicPr/>
          <p:nvPr/>
        </p:nvPicPr>
        <p:blipFill>
          <a:blip r:embed="rId3"/>
          <a:stretch>
            <a:fillRect/>
          </a:stretch>
        </p:blipFill>
        <p:spPr>
          <a:xfrm>
            <a:off x="14528880" y="-974520"/>
            <a:ext cx="8725320" cy="5467320"/>
          </a:xfrm>
          <a:prstGeom prst="rect">
            <a:avLst/>
          </a:prstGeom>
          <a:ln>
            <a:noFill/>
          </a:ln>
        </p:spPr>
      </p:pic>
      <p:pic>
        <p:nvPicPr>
          <p:cNvPr id="562" name="Picture 15" descr=""/>
          <p:cNvPicPr/>
          <p:nvPr/>
        </p:nvPicPr>
        <p:blipFill>
          <a:blip r:embed="rId4"/>
          <a:stretch>
            <a:fillRect/>
          </a:stretch>
        </p:blipFill>
        <p:spPr>
          <a:xfrm>
            <a:off x="13757040" y="4086000"/>
            <a:ext cx="9497160" cy="6991560"/>
          </a:xfrm>
          <a:prstGeom prst="rect">
            <a:avLst/>
          </a:prstGeom>
          <a:ln>
            <a:noFill/>
          </a:ln>
        </p:spPr>
      </p:pic>
      <p:pic>
        <p:nvPicPr>
          <p:cNvPr id="563" name="Picture 16" descr=""/>
          <p:cNvPicPr/>
          <p:nvPr/>
        </p:nvPicPr>
        <p:blipFill>
          <a:blip r:embed="rId5"/>
          <a:stretch>
            <a:fillRect/>
          </a:stretch>
        </p:blipFill>
        <p:spPr>
          <a:xfrm>
            <a:off x="23158440" y="-2816280"/>
            <a:ext cx="9115920" cy="7029720"/>
          </a:xfrm>
          <a:prstGeom prst="rect">
            <a:avLst/>
          </a:prstGeom>
          <a:ln>
            <a:noFill/>
          </a:ln>
        </p:spPr>
      </p:pic>
      <p:sp>
        <p:nvSpPr>
          <p:cNvPr id="564" name="CustomShape 1"/>
          <p:cNvSpPr/>
          <p:nvPr/>
        </p:nvSpPr>
        <p:spPr>
          <a:xfrm>
            <a:off x="-16629120" y="3654720"/>
            <a:ext cx="916920" cy="81936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565" name="CustomShape 2"/>
          <p:cNvSpPr/>
          <p:nvPr/>
        </p:nvSpPr>
        <p:spPr>
          <a:xfrm>
            <a:off x="-14565240" y="5099400"/>
            <a:ext cx="105840" cy="100800"/>
          </a:xfrm>
          <a:prstGeom prst="ellipse">
            <a:avLst/>
          </a:prstGeom>
          <a:solidFill>
            <a:srgbClr val="ae694a"/>
          </a:solidFill>
          <a:ln w="12600">
            <a:solidFill>
              <a:srgbClr val="ffffff"/>
            </a:solidFill>
            <a:miter/>
          </a:ln>
        </p:spPr>
      </p:sp>
      <p:sp>
        <p:nvSpPr>
          <p:cNvPr id="566" name="CustomShape 3"/>
          <p:cNvSpPr/>
          <p:nvPr/>
        </p:nvSpPr>
        <p:spPr>
          <a:xfrm>
            <a:off x="-15766200" y="3654720"/>
            <a:ext cx="1087920" cy="81936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567" name="CustomShape 4"/>
          <p:cNvSpPr/>
          <p:nvPr/>
        </p:nvSpPr>
        <p:spPr>
          <a:xfrm>
            <a:off x="-14555160" y="4997880"/>
            <a:ext cx="105840" cy="100800"/>
          </a:xfrm>
          <a:prstGeom prst="ellipse">
            <a:avLst/>
          </a:prstGeom>
          <a:solidFill>
            <a:srgbClr val="7fc67f"/>
          </a:solidFill>
          <a:ln w="12600">
            <a:solidFill>
              <a:srgbClr val="ffffff"/>
            </a:solidFill>
            <a:miter/>
          </a:ln>
        </p:spPr>
      </p:sp>
      <p:sp>
        <p:nvSpPr>
          <p:cNvPr id="568" name="CustomShape 5"/>
          <p:cNvSpPr/>
          <p:nvPr/>
        </p:nvSpPr>
        <p:spPr>
          <a:xfrm>
            <a:off x="4659840" y="6845040"/>
            <a:ext cx="105840" cy="100800"/>
          </a:xfrm>
          <a:prstGeom prst="ellipse">
            <a:avLst/>
          </a:prstGeom>
          <a:solidFill>
            <a:srgbClr val="427aae"/>
          </a:solidFill>
          <a:ln w="12600">
            <a:solidFill>
              <a:srgbClr val="ffffff"/>
            </a:solidFill>
            <a:miter/>
          </a:ln>
        </p:spPr>
      </p:sp>
      <p:sp>
        <p:nvSpPr>
          <p:cNvPr id="569" name="CustomShape 6"/>
          <p:cNvSpPr/>
          <p:nvPr/>
        </p:nvSpPr>
        <p:spPr>
          <a:xfrm>
            <a:off x="4059360" y="526212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570" name="CustomShape 7"/>
          <p:cNvSpPr/>
          <p:nvPr/>
        </p:nvSpPr>
        <p:spPr>
          <a:xfrm>
            <a:off x="4789440" y="6942600"/>
            <a:ext cx="105840" cy="100800"/>
          </a:xfrm>
          <a:prstGeom prst="ellipse">
            <a:avLst/>
          </a:prstGeom>
          <a:solidFill>
            <a:srgbClr val="427aae"/>
          </a:solidFill>
          <a:ln w="12600">
            <a:solidFill>
              <a:srgbClr val="ffffff"/>
            </a:solidFill>
            <a:miter/>
          </a:ln>
        </p:spPr>
      </p:sp>
      <p:sp>
        <p:nvSpPr>
          <p:cNvPr id="571" name="CustomShape 8"/>
          <p:cNvSpPr/>
          <p:nvPr/>
        </p:nvSpPr>
        <p:spPr>
          <a:xfrm>
            <a:off x="4842000" y="6789960"/>
            <a:ext cx="105840" cy="100800"/>
          </a:xfrm>
          <a:prstGeom prst="ellipse">
            <a:avLst/>
          </a:prstGeom>
          <a:solidFill>
            <a:srgbClr val="427aae"/>
          </a:solidFill>
          <a:ln w="12600">
            <a:solidFill>
              <a:srgbClr val="ffffff"/>
            </a:solidFill>
            <a:miter/>
          </a:ln>
        </p:spPr>
      </p:sp>
      <p:sp>
        <p:nvSpPr>
          <p:cNvPr id="572" name="CustomShape 9"/>
          <p:cNvSpPr/>
          <p:nvPr/>
        </p:nvSpPr>
        <p:spPr>
          <a:xfrm>
            <a:off x="4059360" y="556740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573" name="CustomShape 10"/>
          <p:cNvSpPr/>
          <p:nvPr/>
        </p:nvSpPr>
        <p:spPr>
          <a:xfrm>
            <a:off x="4059360" y="589860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574" name="CustomShape 11"/>
          <p:cNvSpPr/>
          <p:nvPr/>
        </p:nvSpPr>
        <p:spPr>
          <a:xfrm>
            <a:off x="4059360" y="618084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575" name="CustomShape 12"/>
          <p:cNvSpPr/>
          <p:nvPr/>
        </p:nvSpPr>
        <p:spPr>
          <a:xfrm>
            <a:off x="4948920" y="6891840"/>
            <a:ext cx="105840" cy="100800"/>
          </a:xfrm>
          <a:prstGeom prst="ellipse">
            <a:avLst/>
          </a:prstGeom>
          <a:solidFill>
            <a:srgbClr val="427aae"/>
          </a:solidFill>
          <a:ln w="12600">
            <a:solidFill>
              <a:srgbClr val="ffffff"/>
            </a:solidFill>
            <a:miter/>
          </a:ln>
        </p:spPr>
      </p:sp>
    </p:spTree>
  </p:cSld>
  <p:transition spd="slow">
    <p:fade/>
  </p:transition>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76" name="Picture 12" descr=""/>
          <p:cNvPicPr/>
          <p:nvPr/>
        </p:nvPicPr>
        <p:blipFill>
          <a:blip r:embed="rId1"/>
          <a:stretch>
            <a:fillRect/>
          </a:stretch>
        </p:blipFill>
        <p:spPr>
          <a:xfrm>
            <a:off x="13196520" y="-3654720"/>
            <a:ext cx="10057680" cy="7309080"/>
          </a:xfrm>
          <a:prstGeom prst="rect">
            <a:avLst/>
          </a:prstGeom>
          <a:ln>
            <a:noFill/>
          </a:ln>
        </p:spPr>
      </p:pic>
      <p:pic>
        <p:nvPicPr>
          <p:cNvPr id="577" name="Picture 13" descr=""/>
          <p:cNvPicPr/>
          <p:nvPr/>
        </p:nvPicPr>
        <p:blipFill>
          <a:blip r:embed="rId2"/>
          <a:stretch>
            <a:fillRect/>
          </a:stretch>
        </p:blipFill>
        <p:spPr>
          <a:xfrm>
            <a:off x="19557720" y="5090400"/>
            <a:ext cx="10018800" cy="7379640"/>
          </a:xfrm>
          <a:prstGeom prst="rect">
            <a:avLst/>
          </a:prstGeom>
          <a:ln>
            <a:noFill/>
          </a:ln>
        </p:spPr>
      </p:pic>
      <p:pic>
        <p:nvPicPr>
          <p:cNvPr id="578" name="Picture 14" descr=""/>
          <p:cNvPicPr/>
          <p:nvPr/>
        </p:nvPicPr>
        <p:blipFill>
          <a:blip r:embed="rId3"/>
          <a:stretch>
            <a:fillRect/>
          </a:stretch>
        </p:blipFill>
        <p:spPr>
          <a:xfrm>
            <a:off x="13196520" y="-5393880"/>
            <a:ext cx="10092240" cy="6323760"/>
          </a:xfrm>
          <a:prstGeom prst="rect">
            <a:avLst/>
          </a:prstGeom>
          <a:ln>
            <a:noFill/>
          </a:ln>
        </p:spPr>
      </p:pic>
      <p:pic>
        <p:nvPicPr>
          <p:cNvPr id="579" name="Picture 15" descr=""/>
          <p:cNvPicPr/>
          <p:nvPr/>
        </p:nvPicPr>
        <p:blipFill>
          <a:blip r:embed="rId4"/>
          <a:stretch>
            <a:fillRect/>
          </a:stretch>
        </p:blipFill>
        <p:spPr>
          <a:xfrm>
            <a:off x="0" y="340560"/>
            <a:ext cx="9978840" cy="7244280"/>
          </a:xfrm>
          <a:prstGeom prst="rect">
            <a:avLst/>
          </a:prstGeom>
          <a:ln>
            <a:noFill/>
          </a:ln>
        </p:spPr>
      </p:pic>
      <p:pic>
        <p:nvPicPr>
          <p:cNvPr id="580" name="Picture 16" descr=""/>
          <p:cNvPicPr/>
          <p:nvPr/>
        </p:nvPicPr>
        <p:blipFill>
          <a:blip r:embed="rId5"/>
          <a:stretch>
            <a:fillRect/>
          </a:stretch>
        </p:blipFill>
        <p:spPr>
          <a:xfrm>
            <a:off x="25710840" y="-5957280"/>
            <a:ext cx="9115920" cy="7029720"/>
          </a:xfrm>
          <a:prstGeom prst="rect">
            <a:avLst/>
          </a:prstGeom>
          <a:ln>
            <a:noFill/>
          </a:ln>
        </p:spPr>
      </p:pic>
      <p:sp>
        <p:nvSpPr>
          <p:cNvPr id="581"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582"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583" name="CustomShape 3"/>
          <p:cNvSpPr/>
          <p:nvPr/>
        </p:nvSpPr>
        <p:spPr>
          <a:xfrm>
            <a:off x="-2876400" y="2654640"/>
            <a:ext cx="1517760" cy="1456560"/>
          </a:xfrm>
          <a:prstGeom prst="ellipse">
            <a:avLst/>
          </a:prstGeom>
          <a:noFill/>
          <a:ln w="9360">
            <a:solidFill>
              <a:srgbClr val="ffffff"/>
            </a:solidFill>
            <a:miter/>
          </a:ln>
        </p:spPr>
      </p:sp>
      <p:sp>
        <p:nvSpPr>
          <p:cNvPr id="584" name="CustomShape 4"/>
          <p:cNvSpPr/>
          <p:nvPr/>
        </p:nvSpPr>
        <p:spPr>
          <a:xfrm>
            <a:off x="-1315440" y="4574880"/>
            <a:ext cx="635760" cy="625320"/>
          </a:xfrm>
          <a:prstGeom prst="ellipse">
            <a:avLst/>
          </a:prstGeom>
          <a:noFill/>
          <a:ln w="9360">
            <a:solidFill>
              <a:srgbClr val="ffffff"/>
            </a:solidFill>
            <a:miter/>
          </a:ln>
        </p:spPr>
      </p:sp>
      <p:sp>
        <p:nvSpPr>
          <p:cNvPr id="585" name="CustomShape 5"/>
          <p:cNvSpPr/>
          <p:nvPr/>
        </p:nvSpPr>
        <p:spPr>
          <a:xfrm>
            <a:off x="-1876680" y="213156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586" name="CustomShape 6"/>
          <p:cNvSpPr/>
          <p:nvPr/>
        </p:nvSpPr>
        <p:spPr>
          <a:xfrm>
            <a:off x="-1876680" y="265716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
        <p:nvSpPr>
          <p:cNvPr id="587" name="CustomShape 7"/>
          <p:cNvSpPr/>
          <p:nvPr/>
        </p:nvSpPr>
        <p:spPr>
          <a:xfrm>
            <a:off x="-2202120" y="4734000"/>
            <a:ext cx="1014480" cy="515520"/>
          </a:xfrm>
          <a:prstGeom prst="rect">
            <a:avLst/>
          </a:prstGeom>
          <a:solidFill>
            <a:srgbClr val="ffffff"/>
          </a:solidFill>
          <a:ln>
            <a:solidFill>
              <a:srgbClr val="dedcd6"/>
            </a:solidFill>
          </a:ln>
        </p:spPr>
        <p:txBody>
          <a:bodyPr lIns="90000" rIns="90000" tIns="45000" bIns="45000"/>
          <a:p>
            <a:pPr algn="ctr">
              <a:lnSpc>
                <a:spcPct val="100000"/>
              </a:lnSpc>
            </a:pPr>
            <a:r>
              <a:rPr lang="en-US" sz="1400">
                <a:solidFill>
                  <a:srgbClr val="808080"/>
                </a:solidFill>
                <a:latin typeface="Garamond"/>
              </a:rPr>
              <a:t>AÑO 2.014</a:t>
            </a:r>
            <a:endParaRPr/>
          </a:p>
        </p:txBody>
      </p:sp>
    </p:spTree>
  </p:cSld>
  <p:transition spd="slow">
    <p:fade/>
  </p:transition>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88" name="Picture 15" descr=""/>
          <p:cNvPicPr/>
          <p:nvPr/>
        </p:nvPicPr>
        <p:blipFill>
          <a:blip r:embed="rId1"/>
          <a:stretch>
            <a:fillRect/>
          </a:stretch>
        </p:blipFill>
        <p:spPr>
          <a:xfrm>
            <a:off x="0" y="340560"/>
            <a:ext cx="9978840" cy="7244280"/>
          </a:xfrm>
          <a:prstGeom prst="rect">
            <a:avLst/>
          </a:prstGeom>
          <a:ln>
            <a:noFill/>
          </a:ln>
        </p:spPr>
      </p:pic>
      <p:pic>
        <p:nvPicPr>
          <p:cNvPr id="589" name="Picture 12" descr=""/>
          <p:cNvPicPr/>
          <p:nvPr/>
        </p:nvPicPr>
        <p:blipFill>
          <a:blip r:embed="rId2"/>
          <a:stretch>
            <a:fillRect/>
          </a:stretch>
        </p:blipFill>
        <p:spPr>
          <a:xfrm>
            <a:off x="13196520" y="-3654720"/>
            <a:ext cx="10057680" cy="7309080"/>
          </a:xfrm>
          <a:prstGeom prst="rect">
            <a:avLst/>
          </a:prstGeom>
          <a:ln>
            <a:noFill/>
          </a:ln>
        </p:spPr>
      </p:pic>
      <p:pic>
        <p:nvPicPr>
          <p:cNvPr id="590" name="Picture 13" descr=""/>
          <p:cNvPicPr/>
          <p:nvPr/>
        </p:nvPicPr>
        <p:blipFill>
          <a:blip r:embed="rId3"/>
          <a:stretch>
            <a:fillRect/>
          </a:stretch>
        </p:blipFill>
        <p:spPr>
          <a:xfrm>
            <a:off x="19557720" y="5090400"/>
            <a:ext cx="10018800" cy="7379640"/>
          </a:xfrm>
          <a:prstGeom prst="rect">
            <a:avLst/>
          </a:prstGeom>
          <a:ln>
            <a:noFill/>
          </a:ln>
        </p:spPr>
      </p:pic>
      <p:pic>
        <p:nvPicPr>
          <p:cNvPr id="591" name="Picture 14" descr=""/>
          <p:cNvPicPr/>
          <p:nvPr/>
        </p:nvPicPr>
        <p:blipFill>
          <a:blip r:embed="rId4"/>
          <a:stretch>
            <a:fillRect/>
          </a:stretch>
        </p:blipFill>
        <p:spPr>
          <a:xfrm>
            <a:off x="13196520" y="-5393880"/>
            <a:ext cx="10092240" cy="6323760"/>
          </a:xfrm>
          <a:prstGeom prst="rect">
            <a:avLst/>
          </a:prstGeom>
          <a:ln>
            <a:noFill/>
          </a:ln>
        </p:spPr>
      </p:pic>
      <p:pic>
        <p:nvPicPr>
          <p:cNvPr id="592" name="Picture 16" descr=""/>
          <p:cNvPicPr/>
          <p:nvPr/>
        </p:nvPicPr>
        <p:blipFill>
          <a:blip r:embed="rId5"/>
          <a:stretch>
            <a:fillRect/>
          </a:stretch>
        </p:blipFill>
        <p:spPr>
          <a:xfrm>
            <a:off x="25710840" y="-5957280"/>
            <a:ext cx="9115920" cy="7029720"/>
          </a:xfrm>
          <a:prstGeom prst="rect">
            <a:avLst/>
          </a:prstGeom>
          <a:ln>
            <a:noFill/>
          </a:ln>
        </p:spPr>
      </p:pic>
      <p:sp>
        <p:nvSpPr>
          <p:cNvPr id="593"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594"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595" name="CustomShape 3"/>
          <p:cNvSpPr/>
          <p:nvPr/>
        </p:nvSpPr>
        <p:spPr>
          <a:xfrm>
            <a:off x="2610000" y="4921560"/>
            <a:ext cx="1517760" cy="1456560"/>
          </a:xfrm>
          <a:prstGeom prst="ellipse">
            <a:avLst/>
          </a:prstGeom>
          <a:noFill/>
          <a:ln w="9360">
            <a:solidFill>
              <a:srgbClr val="ffffff"/>
            </a:solidFill>
            <a:miter/>
          </a:ln>
        </p:spPr>
      </p:sp>
      <p:sp>
        <p:nvSpPr>
          <p:cNvPr id="596" name="CustomShape 4"/>
          <p:cNvSpPr/>
          <p:nvPr/>
        </p:nvSpPr>
        <p:spPr>
          <a:xfrm>
            <a:off x="-1315440" y="4574880"/>
            <a:ext cx="635760" cy="625320"/>
          </a:xfrm>
          <a:prstGeom prst="ellipse">
            <a:avLst/>
          </a:prstGeom>
          <a:noFill/>
          <a:ln w="9360">
            <a:solidFill>
              <a:srgbClr val="ffffff"/>
            </a:solidFill>
            <a:miter/>
          </a:ln>
        </p:spPr>
      </p:sp>
      <p:sp>
        <p:nvSpPr>
          <p:cNvPr id="597" name="CustomShape 5"/>
          <p:cNvSpPr/>
          <p:nvPr/>
        </p:nvSpPr>
        <p:spPr>
          <a:xfrm>
            <a:off x="709200" y="488772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598" name="CustomShape 6"/>
          <p:cNvSpPr/>
          <p:nvPr/>
        </p:nvSpPr>
        <p:spPr>
          <a:xfrm>
            <a:off x="-1876680" y="265716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
        <p:nvSpPr>
          <p:cNvPr id="599" name="CustomShape 7"/>
          <p:cNvSpPr/>
          <p:nvPr/>
        </p:nvSpPr>
        <p:spPr>
          <a:xfrm>
            <a:off x="4489200" y="1760040"/>
            <a:ext cx="1014480" cy="515520"/>
          </a:xfrm>
          <a:prstGeom prst="rect">
            <a:avLst/>
          </a:prstGeom>
          <a:solidFill>
            <a:srgbClr val="ffffff"/>
          </a:solidFill>
          <a:ln>
            <a:solidFill>
              <a:srgbClr val="dedcd6"/>
            </a:solidFill>
          </a:ln>
        </p:spPr>
        <p:txBody>
          <a:bodyPr lIns="90000" rIns="90000" tIns="45000" bIns="45000"/>
          <a:p>
            <a:pPr algn="ctr">
              <a:lnSpc>
                <a:spcPct val="100000"/>
              </a:lnSpc>
            </a:pPr>
            <a:r>
              <a:rPr lang="en-US" sz="1400">
                <a:solidFill>
                  <a:srgbClr val="808080"/>
                </a:solidFill>
                <a:latin typeface="Garamond"/>
              </a:rPr>
              <a:t>AÑO 2.014</a:t>
            </a:r>
            <a:endParaRPr/>
          </a:p>
        </p:txBody>
      </p:sp>
    </p:spTree>
  </p:cSld>
  <p:transition spd="slow">
    <p:fade/>
  </p:transition>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00" name="Picture 15" descr=""/>
          <p:cNvPicPr/>
          <p:nvPr/>
        </p:nvPicPr>
        <p:blipFill>
          <a:blip r:embed="rId1"/>
          <a:stretch>
            <a:fillRect/>
          </a:stretch>
        </p:blipFill>
        <p:spPr>
          <a:xfrm>
            <a:off x="0" y="340560"/>
            <a:ext cx="9978840" cy="7244280"/>
          </a:xfrm>
          <a:prstGeom prst="rect">
            <a:avLst/>
          </a:prstGeom>
          <a:ln>
            <a:noFill/>
          </a:ln>
        </p:spPr>
      </p:pic>
      <p:pic>
        <p:nvPicPr>
          <p:cNvPr id="601" name="Picture 12" descr=""/>
          <p:cNvPicPr/>
          <p:nvPr/>
        </p:nvPicPr>
        <p:blipFill>
          <a:blip r:embed="rId2"/>
          <a:stretch>
            <a:fillRect/>
          </a:stretch>
        </p:blipFill>
        <p:spPr>
          <a:xfrm>
            <a:off x="13196520" y="-3654720"/>
            <a:ext cx="10057680" cy="7309080"/>
          </a:xfrm>
          <a:prstGeom prst="rect">
            <a:avLst/>
          </a:prstGeom>
          <a:ln>
            <a:noFill/>
          </a:ln>
        </p:spPr>
      </p:pic>
      <p:pic>
        <p:nvPicPr>
          <p:cNvPr id="602" name="Picture 13" descr=""/>
          <p:cNvPicPr/>
          <p:nvPr/>
        </p:nvPicPr>
        <p:blipFill>
          <a:blip r:embed="rId3"/>
          <a:stretch>
            <a:fillRect/>
          </a:stretch>
        </p:blipFill>
        <p:spPr>
          <a:xfrm>
            <a:off x="19557720" y="5090400"/>
            <a:ext cx="10018800" cy="7379640"/>
          </a:xfrm>
          <a:prstGeom prst="rect">
            <a:avLst/>
          </a:prstGeom>
          <a:ln>
            <a:noFill/>
          </a:ln>
        </p:spPr>
      </p:pic>
      <p:pic>
        <p:nvPicPr>
          <p:cNvPr id="603" name="Picture 14" descr=""/>
          <p:cNvPicPr/>
          <p:nvPr/>
        </p:nvPicPr>
        <p:blipFill>
          <a:blip r:embed="rId4"/>
          <a:stretch>
            <a:fillRect/>
          </a:stretch>
        </p:blipFill>
        <p:spPr>
          <a:xfrm>
            <a:off x="13196520" y="-5393880"/>
            <a:ext cx="10092240" cy="6323760"/>
          </a:xfrm>
          <a:prstGeom prst="rect">
            <a:avLst/>
          </a:prstGeom>
          <a:ln>
            <a:noFill/>
          </a:ln>
        </p:spPr>
      </p:pic>
      <p:pic>
        <p:nvPicPr>
          <p:cNvPr id="604" name="Picture 16" descr=""/>
          <p:cNvPicPr/>
          <p:nvPr/>
        </p:nvPicPr>
        <p:blipFill>
          <a:blip r:embed="rId5"/>
          <a:stretch>
            <a:fillRect/>
          </a:stretch>
        </p:blipFill>
        <p:spPr>
          <a:xfrm>
            <a:off x="25710840" y="-5957280"/>
            <a:ext cx="9115920" cy="7029720"/>
          </a:xfrm>
          <a:prstGeom prst="rect">
            <a:avLst/>
          </a:prstGeom>
          <a:ln>
            <a:noFill/>
          </a:ln>
        </p:spPr>
      </p:pic>
      <p:sp>
        <p:nvSpPr>
          <p:cNvPr id="605"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606"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607" name="CustomShape 3"/>
          <p:cNvSpPr/>
          <p:nvPr/>
        </p:nvSpPr>
        <p:spPr>
          <a:xfrm>
            <a:off x="2610000" y="4921560"/>
            <a:ext cx="1517760" cy="1456560"/>
          </a:xfrm>
          <a:prstGeom prst="ellipse">
            <a:avLst/>
          </a:prstGeom>
          <a:noFill/>
          <a:ln w="9360">
            <a:solidFill>
              <a:srgbClr val="ffffff"/>
            </a:solidFill>
            <a:miter/>
          </a:ln>
        </p:spPr>
      </p:sp>
      <p:sp>
        <p:nvSpPr>
          <p:cNvPr id="608" name="CustomShape 4"/>
          <p:cNvSpPr/>
          <p:nvPr/>
        </p:nvSpPr>
        <p:spPr>
          <a:xfrm>
            <a:off x="4624560" y="5452200"/>
            <a:ext cx="635760" cy="625320"/>
          </a:xfrm>
          <a:prstGeom prst="ellipse">
            <a:avLst/>
          </a:prstGeom>
          <a:noFill/>
          <a:ln w="9360">
            <a:solidFill>
              <a:srgbClr val="ffffff"/>
            </a:solidFill>
            <a:miter/>
          </a:ln>
        </p:spPr>
      </p:sp>
      <p:sp>
        <p:nvSpPr>
          <p:cNvPr id="609" name="CustomShape 5"/>
          <p:cNvSpPr/>
          <p:nvPr/>
        </p:nvSpPr>
        <p:spPr>
          <a:xfrm>
            <a:off x="709200" y="488772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610" name="CustomShape 6"/>
          <p:cNvSpPr/>
          <p:nvPr/>
        </p:nvSpPr>
        <p:spPr>
          <a:xfrm>
            <a:off x="709200" y="545220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
        <p:nvSpPr>
          <p:cNvPr id="611" name="CustomShape 7"/>
          <p:cNvSpPr/>
          <p:nvPr/>
        </p:nvSpPr>
        <p:spPr>
          <a:xfrm>
            <a:off x="-1764360" y="4962240"/>
            <a:ext cx="175320" cy="172080"/>
          </a:xfrm>
          <a:prstGeom prst="ellipse">
            <a:avLst/>
          </a:prstGeom>
          <a:solidFill>
            <a:srgbClr val="427aae"/>
          </a:solidFill>
          <a:ln w="41400">
            <a:solidFill>
              <a:srgbClr val="ffffff"/>
            </a:solidFill>
            <a:miter/>
          </a:ln>
        </p:spPr>
      </p:sp>
      <p:sp>
        <p:nvSpPr>
          <p:cNvPr id="612" name="CustomShape 8"/>
          <p:cNvSpPr/>
          <p:nvPr/>
        </p:nvSpPr>
        <p:spPr>
          <a:xfrm>
            <a:off x="-1417680" y="4962240"/>
            <a:ext cx="175320" cy="172080"/>
          </a:xfrm>
          <a:prstGeom prst="ellipse">
            <a:avLst/>
          </a:prstGeom>
          <a:solidFill>
            <a:srgbClr val="cacc4f"/>
          </a:solidFill>
          <a:ln w="41400">
            <a:solidFill>
              <a:srgbClr val="ffffff"/>
            </a:solidFill>
            <a:miter/>
          </a:ln>
        </p:spPr>
      </p:sp>
      <p:sp>
        <p:nvSpPr>
          <p:cNvPr id="613" name="CustomShape 9"/>
          <p:cNvSpPr/>
          <p:nvPr/>
        </p:nvSpPr>
        <p:spPr>
          <a:xfrm>
            <a:off x="-1767240" y="4962240"/>
            <a:ext cx="175320" cy="172080"/>
          </a:xfrm>
          <a:prstGeom prst="ellipse">
            <a:avLst/>
          </a:prstGeom>
          <a:solidFill>
            <a:srgbClr val="427aae"/>
          </a:solidFill>
          <a:ln w="41400">
            <a:solidFill>
              <a:srgbClr val="ffffff"/>
            </a:solidFill>
            <a:miter/>
          </a:ln>
        </p:spPr>
      </p:sp>
      <p:sp>
        <p:nvSpPr>
          <p:cNvPr id="614" name="CustomShape 10"/>
          <p:cNvSpPr/>
          <p:nvPr/>
        </p:nvSpPr>
        <p:spPr>
          <a:xfrm>
            <a:off x="-1761480" y="4962240"/>
            <a:ext cx="175320" cy="172080"/>
          </a:xfrm>
          <a:prstGeom prst="ellipse">
            <a:avLst/>
          </a:prstGeom>
          <a:solidFill>
            <a:srgbClr val="427aae"/>
          </a:solidFill>
          <a:ln w="41400">
            <a:solidFill>
              <a:srgbClr val="ffffff"/>
            </a:solidFill>
            <a:miter/>
          </a:ln>
        </p:spPr>
      </p:sp>
      <p:sp>
        <p:nvSpPr>
          <p:cNvPr id="615" name="CustomShape 11"/>
          <p:cNvSpPr/>
          <p:nvPr/>
        </p:nvSpPr>
        <p:spPr>
          <a:xfrm>
            <a:off x="-1417680" y="4962240"/>
            <a:ext cx="175320" cy="172080"/>
          </a:xfrm>
          <a:prstGeom prst="ellipse">
            <a:avLst/>
          </a:prstGeom>
          <a:solidFill>
            <a:srgbClr val="cacc4f"/>
          </a:solidFill>
          <a:ln w="41400">
            <a:solidFill>
              <a:srgbClr val="ffffff"/>
            </a:solidFill>
            <a:miter/>
          </a:ln>
        </p:spPr>
      </p:sp>
      <p:sp>
        <p:nvSpPr>
          <p:cNvPr id="616" name="CustomShape 12"/>
          <p:cNvSpPr/>
          <p:nvPr/>
        </p:nvSpPr>
        <p:spPr>
          <a:xfrm>
            <a:off x="-1417680" y="4962240"/>
            <a:ext cx="175320" cy="172080"/>
          </a:xfrm>
          <a:prstGeom prst="ellipse">
            <a:avLst/>
          </a:prstGeom>
          <a:solidFill>
            <a:srgbClr val="cacc4f"/>
          </a:solidFill>
          <a:ln w="41400">
            <a:solidFill>
              <a:srgbClr val="ffffff"/>
            </a:solidFill>
            <a:miter/>
          </a:ln>
        </p:spPr>
      </p:sp>
      <p:sp>
        <p:nvSpPr>
          <p:cNvPr id="617" name="CustomShape 13"/>
          <p:cNvSpPr/>
          <p:nvPr/>
        </p:nvSpPr>
        <p:spPr>
          <a:xfrm>
            <a:off x="-3911400" y="322776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618" name="CustomShape 14"/>
          <p:cNvSpPr/>
          <p:nvPr/>
        </p:nvSpPr>
        <p:spPr>
          <a:xfrm>
            <a:off x="-3911400" y="355140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619" name="CustomShape 15"/>
          <p:cNvSpPr/>
          <p:nvPr/>
        </p:nvSpPr>
        <p:spPr>
          <a:xfrm>
            <a:off x="-3911400" y="386820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
        <p:nvSpPr>
          <p:cNvPr id="620" name="CustomShape 16"/>
          <p:cNvSpPr/>
          <p:nvPr/>
        </p:nvSpPr>
        <p:spPr>
          <a:xfrm>
            <a:off x="4489200" y="1760040"/>
            <a:ext cx="1014480" cy="515520"/>
          </a:xfrm>
          <a:prstGeom prst="rect">
            <a:avLst/>
          </a:prstGeom>
          <a:solidFill>
            <a:srgbClr val="ffffff"/>
          </a:solidFill>
          <a:ln>
            <a:solidFill>
              <a:srgbClr val="dedcd6"/>
            </a:solidFill>
          </a:ln>
        </p:spPr>
        <p:txBody>
          <a:bodyPr lIns="90000" rIns="90000" tIns="45000" bIns="45000"/>
          <a:p>
            <a:pPr algn="ctr">
              <a:lnSpc>
                <a:spcPct val="100000"/>
              </a:lnSpc>
            </a:pPr>
            <a:r>
              <a:rPr lang="en-US" sz="1400">
                <a:solidFill>
                  <a:srgbClr val="808080"/>
                </a:solidFill>
                <a:latin typeface="Garamond"/>
              </a:rPr>
              <a:t>AÑO 2.014</a:t>
            </a:r>
            <a:endParaRPr/>
          </a:p>
        </p:txBody>
      </p:sp>
    </p:spTree>
  </p:cSld>
  <p:transition spd="slow">
    <p:fade/>
  </p:transition>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21" name="Picture 12" descr=""/>
          <p:cNvPicPr/>
          <p:nvPr/>
        </p:nvPicPr>
        <p:blipFill>
          <a:blip r:embed="rId1"/>
          <a:stretch>
            <a:fillRect/>
          </a:stretch>
        </p:blipFill>
        <p:spPr>
          <a:xfrm>
            <a:off x="13196520" y="-3654720"/>
            <a:ext cx="10057680" cy="7309080"/>
          </a:xfrm>
          <a:prstGeom prst="rect">
            <a:avLst/>
          </a:prstGeom>
          <a:ln>
            <a:noFill/>
          </a:ln>
        </p:spPr>
      </p:pic>
      <p:pic>
        <p:nvPicPr>
          <p:cNvPr id="622" name="Picture 13" descr=""/>
          <p:cNvPicPr/>
          <p:nvPr/>
        </p:nvPicPr>
        <p:blipFill>
          <a:blip r:embed="rId2"/>
          <a:stretch>
            <a:fillRect/>
          </a:stretch>
        </p:blipFill>
        <p:spPr>
          <a:xfrm>
            <a:off x="19557720" y="5090400"/>
            <a:ext cx="10018800" cy="7379640"/>
          </a:xfrm>
          <a:prstGeom prst="rect">
            <a:avLst/>
          </a:prstGeom>
          <a:ln>
            <a:noFill/>
          </a:ln>
        </p:spPr>
      </p:pic>
      <p:pic>
        <p:nvPicPr>
          <p:cNvPr id="623" name="Picture 14" descr=""/>
          <p:cNvPicPr/>
          <p:nvPr/>
        </p:nvPicPr>
        <p:blipFill>
          <a:blip r:embed="rId3"/>
          <a:stretch>
            <a:fillRect/>
          </a:stretch>
        </p:blipFill>
        <p:spPr>
          <a:xfrm>
            <a:off x="13196520" y="-5393880"/>
            <a:ext cx="10092240" cy="6323760"/>
          </a:xfrm>
          <a:prstGeom prst="rect">
            <a:avLst/>
          </a:prstGeom>
          <a:ln>
            <a:noFill/>
          </a:ln>
        </p:spPr>
      </p:pic>
      <p:pic>
        <p:nvPicPr>
          <p:cNvPr id="624" name="Picture 15" descr=""/>
          <p:cNvPicPr/>
          <p:nvPr/>
        </p:nvPicPr>
        <p:blipFill>
          <a:blip r:embed="rId4"/>
          <a:stretch>
            <a:fillRect/>
          </a:stretch>
        </p:blipFill>
        <p:spPr>
          <a:xfrm>
            <a:off x="0" y="340560"/>
            <a:ext cx="9978840" cy="7244280"/>
          </a:xfrm>
          <a:prstGeom prst="rect">
            <a:avLst/>
          </a:prstGeom>
          <a:ln>
            <a:noFill/>
          </a:ln>
        </p:spPr>
      </p:pic>
      <p:pic>
        <p:nvPicPr>
          <p:cNvPr id="625" name="Picture 16" descr=""/>
          <p:cNvPicPr/>
          <p:nvPr/>
        </p:nvPicPr>
        <p:blipFill>
          <a:blip r:embed="rId5"/>
          <a:stretch>
            <a:fillRect/>
          </a:stretch>
        </p:blipFill>
        <p:spPr>
          <a:xfrm>
            <a:off x="25710840" y="-5957280"/>
            <a:ext cx="9115920" cy="7029720"/>
          </a:xfrm>
          <a:prstGeom prst="rect">
            <a:avLst/>
          </a:prstGeom>
          <a:ln>
            <a:noFill/>
          </a:ln>
        </p:spPr>
      </p:pic>
      <p:sp>
        <p:nvSpPr>
          <p:cNvPr id="626"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627"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628"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629"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630" name="CustomShape 5"/>
          <p:cNvSpPr/>
          <p:nvPr/>
        </p:nvSpPr>
        <p:spPr>
          <a:xfrm>
            <a:off x="8004600" y="3550680"/>
            <a:ext cx="175320" cy="172080"/>
          </a:xfrm>
          <a:prstGeom prst="ellipse">
            <a:avLst/>
          </a:prstGeom>
          <a:solidFill>
            <a:srgbClr val="427aae"/>
          </a:solidFill>
          <a:ln w="41400">
            <a:solidFill>
              <a:srgbClr val="ffffff"/>
            </a:solidFill>
            <a:miter/>
          </a:ln>
        </p:spPr>
      </p:sp>
      <p:sp>
        <p:nvSpPr>
          <p:cNvPr id="631" name="CustomShape 6"/>
          <p:cNvSpPr/>
          <p:nvPr/>
        </p:nvSpPr>
        <p:spPr>
          <a:xfrm>
            <a:off x="8004600" y="3550680"/>
            <a:ext cx="175320" cy="172080"/>
          </a:xfrm>
          <a:prstGeom prst="ellipse">
            <a:avLst/>
          </a:prstGeom>
          <a:solidFill>
            <a:srgbClr val="427aae"/>
          </a:solidFill>
          <a:ln w="41400">
            <a:solidFill>
              <a:srgbClr val="ffffff"/>
            </a:solidFill>
            <a:miter/>
          </a:ln>
        </p:spPr>
      </p:sp>
      <p:sp>
        <p:nvSpPr>
          <p:cNvPr id="632" name="CustomShape 7"/>
          <p:cNvSpPr/>
          <p:nvPr/>
        </p:nvSpPr>
        <p:spPr>
          <a:xfrm>
            <a:off x="8031600" y="3074400"/>
            <a:ext cx="175320" cy="172080"/>
          </a:xfrm>
          <a:prstGeom prst="ellipse">
            <a:avLst/>
          </a:prstGeom>
          <a:solidFill>
            <a:srgbClr val="cacc4f"/>
          </a:solidFill>
          <a:ln w="41400">
            <a:solidFill>
              <a:srgbClr val="ffffff"/>
            </a:solidFill>
            <a:miter/>
          </a:ln>
        </p:spPr>
      </p:sp>
      <p:sp>
        <p:nvSpPr>
          <p:cNvPr id="633" name="CustomShape 8"/>
          <p:cNvSpPr/>
          <p:nvPr/>
        </p:nvSpPr>
        <p:spPr>
          <a:xfrm>
            <a:off x="8031600" y="3085200"/>
            <a:ext cx="175320" cy="172080"/>
          </a:xfrm>
          <a:prstGeom prst="ellipse">
            <a:avLst/>
          </a:prstGeom>
          <a:solidFill>
            <a:srgbClr val="cacc4f"/>
          </a:solidFill>
          <a:ln w="41400">
            <a:solidFill>
              <a:srgbClr val="ffffff"/>
            </a:solidFill>
            <a:miter/>
          </a:ln>
        </p:spPr>
      </p:sp>
      <p:sp>
        <p:nvSpPr>
          <p:cNvPr id="634" name="CustomShape 9"/>
          <p:cNvSpPr/>
          <p:nvPr/>
        </p:nvSpPr>
        <p:spPr>
          <a:xfrm>
            <a:off x="6652080" y="176688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635" name="CustomShape 10"/>
          <p:cNvSpPr/>
          <p:nvPr/>
        </p:nvSpPr>
        <p:spPr>
          <a:xfrm>
            <a:off x="-3911400" y="355140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636" name="CustomShape 11"/>
          <p:cNvSpPr/>
          <p:nvPr/>
        </p:nvSpPr>
        <p:spPr>
          <a:xfrm>
            <a:off x="-3911400" y="386820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CustomShape 1"/>
          <p:cNvSpPr/>
          <p:nvPr/>
        </p:nvSpPr>
        <p:spPr>
          <a:xfrm>
            <a:off x="2502720" y="1598040"/>
            <a:ext cx="5052600" cy="7603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Aberdeen</a:t>
            </a:r>
            <a:r>
              <a:rPr lang="en-US" sz="4400">
                <a:solidFill>
                  <a:srgbClr val="000000"/>
                </a:solidFill>
                <a:latin typeface="Open Sans"/>
                <a:ea typeface="Arvo"/>
              </a:rPr>
              <a:t> </a:t>
            </a:r>
            <a:r>
              <a:rPr lang="en-US" sz="4400">
                <a:solidFill>
                  <a:srgbClr val="318cca"/>
                </a:solidFill>
                <a:latin typeface="Open Sans"/>
                <a:ea typeface="Arvo"/>
              </a:rPr>
              <a:t>Group</a:t>
            </a:r>
            <a:endParaRPr/>
          </a:p>
        </p:txBody>
      </p:sp>
      <p:sp>
        <p:nvSpPr>
          <p:cNvPr id="301" name="CustomShape 2"/>
          <p:cNvSpPr/>
          <p:nvPr/>
        </p:nvSpPr>
        <p:spPr>
          <a:xfrm rot="1184400">
            <a:off x="4120920" y="3798000"/>
            <a:ext cx="993240" cy="1958040"/>
          </a:xfrm>
          <a:prstGeom prst="rect">
            <a:avLst/>
          </a:prstGeom>
          <a:solidFill>
            <a:srgbClr val="209078"/>
          </a:solidFill>
          <a:ln w="12600">
            <a:noFill/>
          </a:ln>
        </p:spPr>
      </p:sp>
      <p:sp>
        <p:nvSpPr>
          <p:cNvPr id="302" name="CustomShape 3"/>
          <p:cNvSpPr/>
          <p:nvPr/>
        </p:nvSpPr>
        <p:spPr>
          <a:xfrm rot="1184400">
            <a:off x="4336920" y="4938840"/>
            <a:ext cx="273240" cy="547920"/>
          </a:xfrm>
          <a:prstGeom prst="rect">
            <a:avLst/>
          </a:prstGeom>
          <a:solidFill>
            <a:srgbClr val="209078"/>
          </a:solidFill>
          <a:ln w="12600">
            <a:noFill/>
          </a:ln>
        </p:spPr>
      </p:sp>
      <p:sp>
        <p:nvSpPr>
          <p:cNvPr id="303" name="CustomShape 4"/>
          <p:cNvSpPr/>
          <p:nvPr/>
        </p:nvSpPr>
        <p:spPr>
          <a:xfrm rot="1184400">
            <a:off x="1429200" y="3755880"/>
            <a:ext cx="995400" cy="1958040"/>
          </a:xfrm>
          <a:prstGeom prst="rect">
            <a:avLst/>
          </a:prstGeom>
          <a:solidFill>
            <a:srgbClr val="2491bd"/>
          </a:solidFill>
          <a:ln w="12600">
            <a:noFill/>
          </a:ln>
        </p:spPr>
      </p:sp>
      <p:sp>
        <p:nvSpPr>
          <p:cNvPr id="304" name="CustomShape 5"/>
          <p:cNvSpPr/>
          <p:nvPr/>
        </p:nvSpPr>
        <p:spPr>
          <a:xfrm rot="1184400">
            <a:off x="1683000" y="4652280"/>
            <a:ext cx="273600" cy="822240"/>
          </a:xfrm>
          <a:prstGeom prst="rect">
            <a:avLst/>
          </a:prstGeom>
          <a:solidFill>
            <a:srgbClr val="2491bd"/>
          </a:solidFill>
          <a:ln w="12600">
            <a:noFill/>
          </a:ln>
        </p:spPr>
      </p:sp>
      <p:sp>
        <p:nvSpPr>
          <p:cNvPr id="305" name="CustomShape 6"/>
          <p:cNvSpPr/>
          <p:nvPr/>
        </p:nvSpPr>
        <p:spPr>
          <a:xfrm rot="1184400">
            <a:off x="2088360" y="3368880"/>
            <a:ext cx="274320" cy="274320"/>
          </a:xfrm>
          <a:prstGeom prst="ellipse">
            <a:avLst/>
          </a:prstGeom>
          <a:solidFill>
            <a:srgbClr val="2491bd"/>
          </a:solidFill>
          <a:ln w="12600">
            <a:noFill/>
          </a:ln>
        </p:spPr>
      </p:sp>
      <p:sp>
        <p:nvSpPr>
          <p:cNvPr id="306" name="CustomShape 7"/>
          <p:cNvSpPr/>
          <p:nvPr/>
        </p:nvSpPr>
        <p:spPr>
          <a:xfrm rot="1184400">
            <a:off x="2432880" y="3523320"/>
            <a:ext cx="177840" cy="177840"/>
          </a:xfrm>
          <a:prstGeom prst="ellipse">
            <a:avLst/>
          </a:prstGeom>
          <a:solidFill>
            <a:srgbClr val="2491bd"/>
          </a:solidFill>
          <a:ln w="12600">
            <a:noFill/>
          </a:ln>
        </p:spPr>
      </p:sp>
      <p:sp>
        <p:nvSpPr>
          <p:cNvPr id="307" name="CustomShape 8"/>
          <p:cNvSpPr/>
          <p:nvPr/>
        </p:nvSpPr>
        <p:spPr>
          <a:xfrm rot="1184400">
            <a:off x="2435400" y="3296520"/>
            <a:ext cx="151200" cy="151200"/>
          </a:xfrm>
          <a:prstGeom prst="ellipse">
            <a:avLst/>
          </a:prstGeom>
          <a:solidFill>
            <a:srgbClr val="2491bd"/>
          </a:solidFill>
          <a:ln w="12600">
            <a:noFill/>
          </a:ln>
        </p:spPr>
      </p:sp>
      <p:sp>
        <p:nvSpPr>
          <p:cNvPr id="308" name="CustomShape 9"/>
          <p:cNvSpPr/>
          <p:nvPr/>
        </p:nvSpPr>
        <p:spPr>
          <a:xfrm rot="1184400">
            <a:off x="4757760" y="3403440"/>
            <a:ext cx="274320" cy="274320"/>
          </a:xfrm>
          <a:prstGeom prst="ellipse">
            <a:avLst/>
          </a:prstGeom>
          <a:solidFill>
            <a:srgbClr val="209078"/>
          </a:solidFill>
          <a:ln w="12600">
            <a:noFill/>
          </a:ln>
        </p:spPr>
      </p:sp>
      <p:sp>
        <p:nvSpPr>
          <p:cNvPr id="309" name="CustomShape 10"/>
          <p:cNvSpPr/>
          <p:nvPr/>
        </p:nvSpPr>
        <p:spPr>
          <a:xfrm rot="1184400">
            <a:off x="5102280" y="3557880"/>
            <a:ext cx="177840" cy="177840"/>
          </a:xfrm>
          <a:prstGeom prst="ellipse">
            <a:avLst/>
          </a:prstGeom>
          <a:solidFill>
            <a:srgbClr val="209078"/>
          </a:solidFill>
          <a:ln w="12600">
            <a:noFill/>
          </a:ln>
        </p:spPr>
      </p:sp>
      <p:sp>
        <p:nvSpPr>
          <p:cNvPr id="310" name="CustomShape 11"/>
          <p:cNvSpPr/>
          <p:nvPr/>
        </p:nvSpPr>
        <p:spPr>
          <a:xfrm rot="1184400">
            <a:off x="5104800" y="3331080"/>
            <a:ext cx="151200" cy="151200"/>
          </a:xfrm>
          <a:prstGeom prst="ellipse">
            <a:avLst/>
          </a:prstGeom>
          <a:solidFill>
            <a:srgbClr val="209078"/>
          </a:solidFill>
          <a:ln w="12600">
            <a:noFill/>
          </a:ln>
        </p:spPr>
      </p:sp>
      <p:sp>
        <p:nvSpPr>
          <p:cNvPr id="311" name="CustomShape 12"/>
          <p:cNvSpPr/>
          <p:nvPr/>
        </p:nvSpPr>
        <p:spPr>
          <a:xfrm rot="1184400">
            <a:off x="6782040" y="3826440"/>
            <a:ext cx="993240" cy="1958040"/>
          </a:xfrm>
          <a:prstGeom prst="rect">
            <a:avLst/>
          </a:prstGeom>
          <a:solidFill>
            <a:srgbClr val="e9992d"/>
          </a:solidFill>
          <a:ln w="12600">
            <a:noFill/>
          </a:ln>
        </p:spPr>
      </p:sp>
      <p:sp>
        <p:nvSpPr>
          <p:cNvPr id="312" name="CustomShape 13"/>
          <p:cNvSpPr/>
          <p:nvPr/>
        </p:nvSpPr>
        <p:spPr>
          <a:xfrm rot="1184400">
            <a:off x="7010280" y="4888440"/>
            <a:ext cx="273240" cy="621000"/>
          </a:xfrm>
          <a:prstGeom prst="rect">
            <a:avLst/>
          </a:prstGeom>
          <a:solidFill>
            <a:srgbClr val="e9992d"/>
          </a:solidFill>
          <a:ln w="12600">
            <a:noFill/>
          </a:ln>
        </p:spPr>
      </p:sp>
      <p:sp>
        <p:nvSpPr>
          <p:cNvPr id="313" name="CustomShape 14"/>
          <p:cNvSpPr/>
          <p:nvPr/>
        </p:nvSpPr>
        <p:spPr>
          <a:xfrm rot="1184400">
            <a:off x="7418880" y="3431880"/>
            <a:ext cx="274320" cy="274320"/>
          </a:xfrm>
          <a:prstGeom prst="ellipse">
            <a:avLst/>
          </a:prstGeom>
          <a:solidFill>
            <a:srgbClr val="e9992d"/>
          </a:solidFill>
          <a:ln w="12600">
            <a:noFill/>
          </a:ln>
        </p:spPr>
      </p:sp>
      <p:sp>
        <p:nvSpPr>
          <p:cNvPr id="314" name="CustomShape 15"/>
          <p:cNvSpPr/>
          <p:nvPr/>
        </p:nvSpPr>
        <p:spPr>
          <a:xfrm rot="1184400">
            <a:off x="7763400" y="3586320"/>
            <a:ext cx="177840" cy="177840"/>
          </a:xfrm>
          <a:prstGeom prst="ellipse">
            <a:avLst/>
          </a:prstGeom>
          <a:solidFill>
            <a:srgbClr val="e9992d"/>
          </a:solidFill>
          <a:ln w="12600">
            <a:noFill/>
          </a:ln>
        </p:spPr>
      </p:sp>
      <p:sp>
        <p:nvSpPr>
          <p:cNvPr id="315" name="CustomShape 16"/>
          <p:cNvSpPr/>
          <p:nvPr/>
        </p:nvSpPr>
        <p:spPr>
          <a:xfrm rot="1184400">
            <a:off x="7766280" y="3359520"/>
            <a:ext cx="151200" cy="151200"/>
          </a:xfrm>
          <a:prstGeom prst="ellipse">
            <a:avLst/>
          </a:prstGeom>
          <a:solidFill>
            <a:srgbClr val="e9992d"/>
          </a:solidFill>
          <a:ln w="12600">
            <a:noFill/>
          </a:ln>
        </p:spPr>
      </p:sp>
      <p:sp>
        <p:nvSpPr>
          <p:cNvPr id="316" name="CustomShape 17"/>
          <p:cNvSpPr/>
          <p:nvPr/>
        </p:nvSpPr>
        <p:spPr>
          <a:xfrm>
            <a:off x="2352600" y="4902480"/>
            <a:ext cx="1715400" cy="598320"/>
          </a:xfrm>
          <a:prstGeom prst="rect">
            <a:avLst/>
          </a:prstGeom>
          <a:noFill/>
          <a:ln w="12600">
            <a:noFill/>
          </a:ln>
        </p:spPr>
        <p:txBody>
          <a:bodyPr lIns="0" rIns="0" tIns="0" bIns="0"/>
          <a:p>
            <a:pPr>
              <a:lnSpc>
                <a:spcPct val="100000"/>
              </a:lnSpc>
            </a:pPr>
            <a:r>
              <a:rPr lang="en-US" sz="1600">
                <a:solidFill>
                  <a:srgbClr val="919191"/>
                </a:solidFill>
                <a:latin typeface="HK Grotesk Medium"/>
                <a:ea typeface="HK Grotesk Medium"/>
              </a:rPr>
              <a:t>BI por lo menos una vez por semana</a:t>
            </a:r>
            <a:endParaRPr/>
          </a:p>
        </p:txBody>
      </p:sp>
      <p:sp>
        <p:nvSpPr>
          <p:cNvPr id="317" name="CustomShape 18"/>
          <p:cNvSpPr/>
          <p:nvPr/>
        </p:nvSpPr>
        <p:spPr>
          <a:xfrm>
            <a:off x="5084280" y="4902480"/>
            <a:ext cx="1468440" cy="978120"/>
          </a:xfrm>
          <a:prstGeom prst="rect">
            <a:avLst/>
          </a:prstGeom>
          <a:noFill/>
          <a:ln w="12600">
            <a:noFill/>
          </a:ln>
        </p:spPr>
        <p:txBody>
          <a:bodyPr lIns="0" rIns="0" tIns="0" bIns="0"/>
          <a:p>
            <a:pPr>
              <a:lnSpc>
                <a:spcPct val="120000"/>
              </a:lnSpc>
            </a:pPr>
            <a:r>
              <a:rPr lang="en-US" sz="1600">
                <a:solidFill>
                  <a:srgbClr val="919191"/>
                </a:solidFill>
                <a:latin typeface="HK Grotesk Medium"/>
                <a:ea typeface="HK Grotesk Medium"/>
              </a:rPr>
              <a:t>Interactúan con paneles extensamente</a:t>
            </a:r>
            <a:endParaRPr/>
          </a:p>
        </p:txBody>
      </p:sp>
      <p:sp>
        <p:nvSpPr>
          <p:cNvPr id="318" name="CustomShape 19"/>
          <p:cNvSpPr/>
          <p:nvPr/>
        </p:nvSpPr>
        <p:spPr>
          <a:xfrm>
            <a:off x="7762680" y="4904280"/>
            <a:ext cx="1715400" cy="1062720"/>
          </a:xfrm>
          <a:prstGeom prst="rect">
            <a:avLst/>
          </a:prstGeom>
          <a:noFill/>
          <a:ln>
            <a:noFill/>
          </a:ln>
        </p:spPr>
        <p:txBody>
          <a:bodyPr lIns="90000" rIns="90000" tIns="45000" bIns="45000"/>
          <a:p>
            <a:pPr>
              <a:lnSpc>
                <a:spcPct val="100000"/>
              </a:lnSpc>
            </a:pPr>
            <a:r>
              <a:rPr lang="en-US" sz="1600">
                <a:solidFill>
                  <a:srgbClr val="919191"/>
                </a:solidFill>
                <a:latin typeface="HK Grotesk Medium"/>
              </a:rPr>
              <a:t>Decisiones</a:t>
            </a:r>
            <a:r>
              <a:rPr lang="en-US" sz="1600">
                <a:solidFill>
                  <a:srgbClr val="000000"/>
                </a:solidFill>
                <a:latin typeface="HK Grotesk Medium"/>
              </a:rPr>
              <a:t> </a:t>
            </a:r>
            <a:r>
              <a:rPr lang="en-US" sz="1600">
                <a:solidFill>
                  <a:srgbClr val="919191"/>
                </a:solidFill>
                <a:latin typeface="HK Grotesk Medium"/>
              </a:rPr>
              <a:t>basadas en datos pobres</a:t>
            </a:r>
            <a:endParaRPr/>
          </a:p>
        </p:txBody>
      </p:sp>
      <p:sp>
        <p:nvSpPr>
          <p:cNvPr id="319" name="CustomShape 20"/>
          <p:cNvSpPr/>
          <p:nvPr/>
        </p:nvSpPr>
        <p:spPr>
          <a:xfrm>
            <a:off x="2755440" y="4379040"/>
            <a:ext cx="1088640" cy="51660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53%</a:t>
            </a:r>
            <a:endParaRPr/>
          </a:p>
        </p:txBody>
      </p:sp>
      <p:sp>
        <p:nvSpPr>
          <p:cNvPr id="320" name="CustomShape 21"/>
          <p:cNvSpPr/>
          <p:nvPr/>
        </p:nvSpPr>
        <p:spPr>
          <a:xfrm>
            <a:off x="5420520" y="4379040"/>
            <a:ext cx="1088640" cy="51660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32%</a:t>
            </a:r>
            <a:endParaRPr/>
          </a:p>
        </p:txBody>
      </p:sp>
      <p:sp>
        <p:nvSpPr>
          <p:cNvPr id="321" name="CustomShape 22"/>
          <p:cNvSpPr/>
          <p:nvPr/>
        </p:nvSpPr>
        <p:spPr>
          <a:xfrm>
            <a:off x="8077680" y="4387680"/>
            <a:ext cx="989640" cy="51660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34%</a:t>
            </a:r>
            <a:endParaRPr/>
          </a:p>
        </p:txBody>
      </p:sp>
    </p:spTree>
  </p:cSld>
  <p:transition spd="slow">
    <p:dissolv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37" name="Picture 12" descr=""/>
          <p:cNvPicPr/>
          <p:nvPr/>
        </p:nvPicPr>
        <p:blipFill>
          <a:blip r:embed="rId1"/>
          <a:stretch>
            <a:fillRect/>
          </a:stretch>
        </p:blipFill>
        <p:spPr>
          <a:xfrm>
            <a:off x="13196520" y="-3654720"/>
            <a:ext cx="10057680" cy="7309080"/>
          </a:xfrm>
          <a:prstGeom prst="rect">
            <a:avLst/>
          </a:prstGeom>
          <a:ln>
            <a:noFill/>
          </a:ln>
        </p:spPr>
      </p:pic>
      <p:pic>
        <p:nvPicPr>
          <p:cNvPr id="638" name="Picture 13" descr=""/>
          <p:cNvPicPr/>
          <p:nvPr/>
        </p:nvPicPr>
        <p:blipFill>
          <a:blip r:embed="rId2"/>
          <a:stretch>
            <a:fillRect/>
          </a:stretch>
        </p:blipFill>
        <p:spPr>
          <a:xfrm>
            <a:off x="19557720" y="5090400"/>
            <a:ext cx="10018800" cy="7379640"/>
          </a:xfrm>
          <a:prstGeom prst="rect">
            <a:avLst/>
          </a:prstGeom>
          <a:ln>
            <a:noFill/>
          </a:ln>
        </p:spPr>
      </p:pic>
      <p:pic>
        <p:nvPicPr>
          <p:cNvPr id="639" name="Picture 14" descr=""/>
          <p:cNvPicPr/>
          <p:nvPr/>
        </p:nvPicPr>
        <p:blipFill>
          <a:blip r:embed="rId3"/>
          <a:stretch>
            <a:fillRect/>
          </a:stretch>
        </p:blipFill>
        <p:spPr>
          <a:xfrm>
            <a:off x="13196520" y="-5393880"/>
            <a:ext cx="10092240" cy="6323760"/>
          </a:xfrm>
          <a:prstGeom prst="rect">
            <a:avLst/>
          </a:prstGeom>
          <a:ln>
            <a:noFill/>
          </a:ln>
        </p:spPr>
      </p:pic>
      <p:pic>
        <p:nvPicPr>
          <p:cNvPr id="640" name="Picture 15" descr=""/>
          <p:cNvPicPr/>
          <p:nvPr/>
        </p:nvPicPr>
        <p:blipFill>
          <a:blip r:embed="rId4"/>
          <a:stretch>
            <a:fillRect/>
          </a:stretch>
        </p:blipFill>
        <p:spPr>
          <a:xfrm>
            <a:off x="0" y="340560"/>
            <a:ext cx="9978840" cy="7244280"/>
          </a:xfrm>
          <a:prstGeom prst="rect">
            <a:avLst/>
          </a:prstGeom>
          <a:ln>
            <a:noFill/>
          </a:ln>
        </p:spPr>
      </p:pic>
      <p:pic>
        <p:nvPicPr>
          <p:cNvPr id="641" name="Picture 16" descr=""/>
          <p:cNvPicPr/>
          <p:nvPr/>
        </p:nvPicPr>
        <p:blipFill>
          <a:blip r:embed="rId5"/>
          <a:stretch>
            <a:fillRect/>
          </a:stretch>
        </p:blipFill>
        <p:spPr>
          <a:xfrm>
            <a:off x="25710840" y="-5957280"/>
            <a:ext cx="9115920" cy="7029720"/>
          </a:xfrm>
          <a:prstGeom prst="rect">
            <a:avLst/>
          </a:prstGeom>
          <a:ln>
            <a:noFill/>
          </a:ln>
        </p:spPr>
      </p:pic>
      <p:sp>
        <p:nvSpPr>
          <p:cNvPr id="642"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643"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644"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645"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646"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647" name="CustomShape 6"/>
          <p:cNvSpPr/>
          <p:nvPr/>
        </p:nvSpPr>
        <p:spPr>
          <a:xfrm>
            <a:off x="8376840" y="3482280"/>
            <a:ext cx="175320" cy="172080"/>
          </a:xfrm>
          <a:prstGeom prst="ellipse">
            <a:avLst/>
          </a:prstGeom>
          <a:solidFill>
            <a:srgbClr val="427aae"/>
          </a:solidFill>
          <a:ln w="41400">
            <a:solidFill>
              <a:srgbClr val="ffffff"/>
            </a:solidFill>
            <a:miter/>
          </a:ln>
        </p:spPr>
      </p:sp>
      <p:sp>
        <p:nvSpPr>
          <p:cNvPr id="648"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649" name="CustomShape 8"/>
          <p:cNvSpPr/>
          <p:nvPr/>
        </p:nvSpPr>
        <p:spPr>
          <a:xfrm>
            <a:off x="8376840" y="2558880"/>
            <a:ext cx="175320" cy="172080"/>
          </a:xfrm>
          <a:prstGeom prst="ellipse">
            <a:avLst/>
          </a:prstGeom>
          <a:solidFill>
            <a:srgbClr val="cacc4f"/>
          </a:solidFill>
          <a:ln w="41400">
            <a:solidFill>
              <a:srgbClr val="ffffff"/>
            </a:solidFill>
            <a:miter/>
          </a:ln>
        </p:spPr>
      </p:sp>
      <p:sp>
        <p:nvSpPr>
          <p:cNvPr id="650" name="CustomShape 9"/>
          <p:cNvSpPr/>
          <p:nvPr/>
        </p:nvSpPr>
        <p:spPr>
          <a:xfrm>
            <a:off x="6652080" y="152604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651" name="CustomShape 10"/>
          <p:cNvSpPr/>
          <p:nvPr/>
        </p:nvSpPr>
        <p:spPr>
          <a:xfrm>
            <a:off x="6652080" y="183384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652" name="CustomShape 11"/>
          <p:cNvSpPr/>
          <p:nvPr/>
        </p:nvSpPr>
        <p:spPr>
          <a:xfrm>
            <a:off x="-3911400" y="386820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53" name="Picture 12" descr=""/>
          <p:cNvPicPr/>
          <p:nvPr/>
        </p:nvPicPr>
        <p:blipFill>
          <a:blip r:embed="rId1"/>
          <a:stretch>
            <a:fillRect/>
          </a:stretch>
        </p:blipFill>
        <p:spPr>
          <a:xfrm>
            <a:off x="13196520" y="-3654720"/>
            <a:ext cx="10057680" cy="7309080"/>
          </a:xfrm>
          <a:prstGeom prst="rect">
            <a:avLst/>
          </a:prstGeom>
          <a:ln>
            <a:noFill/>
          </a:ln>
        </p:spPr>
      </p:pic>
      <p:pic>
        <p:nvPicPr>
          <p:cNvPr id="654" name="Picture 13" descr=""/>
          <p:cNvPicPr/>
          <p:nvPr/>
        </p:nvPicPr>
        <p:blipFill>
          <a:blip r:embed="rId2"/>
          <a:stretch>
            <a:fillRect/>
          </a:stretch>
        </p:blipFill>
        <p:spPr>
          <a:xfrm>
            <a:off x="19557720" y="5090400"/>
            <a:ext cx="10018800" cy="7379640"/>
          </a:xfrm>
          <a:prstGeom prst="rect">
            <a:avLst/>
          </a:prstGeom>
          <a:ln>
            <a:noFill/>
          </a:ln>
        </p:spPr>
      </p:pic>
      <p:pic>
        <p:nvPicPr>
          <p:cNvPr id="655" name="Picture 14" descr=""/>
          <p:cNvPicPr/>
          <p:nvPr/>
        </p:nvPicPr>
        <p:blipFill>
          <a:blip r:embed="rId3"/>
          <a:stretch>
            <a:fillRect/>
          </a:stretch>
        </p:blipFill>
        <p:spPr>
          <a:xfrm>
            <a:off x="13196520" y="-5393880"/>
            <a:ext cx="10092240" cy="6323760"/>
          </a:xfrm>
          <a:prstGeom prst="rect">
            <a:avLst/>
          </a:prstGeom>
          <a:ln>
            <a:noFill/>
          </a:ln>
        </p:spPr>
      </p:pic>
      <p:pic>
        <p:nvPicPr>
          <p:cNvPr id="656" name="Picture 15" descr=""/>
          <p:cNvPicPr/>
          <p:nvPr/>
        </p:nvPicPr>
        <p:blipFill>
          <a:blip r:embed="rId4"/>
          <a:stretch>
            <a:fillRect/>
          </a:stretch>
        </p:blipFill>
        <p:spPr>
          <a:xfrm>
            <a:off x="0" y="340560"/>
            <a:ext cx="9978840" cy="7244280"/>
          </a:xfrm>
          <a:prstGeom prst="rect">
            <a:avLst/>
          </a:prstGeom>
          <a:ln>
            <a:noFill/>
          </a:ln>
        </p:spPr>
      </p:pic>
      <p:pic>
        <p:nvPicPr>
          <p:cNvPr id="657" name="Picture 16" descr=""/>
          <p:cNvPicPr/>
          <p:nvPr/>
        </p:nvPicPr>
        <p:blipFill>
          <a:blip r:embed="rId5"/>
          <a:stretch>
            <a:fillRect/>
          </a:stretch>
        </p:blipFill>
        <p:spPr>
          <a:xfrm>
            <a:off x="25710840" y="-5957280"/>
            <a:ext cx="9115920" cy="7029720"/>
          </a:xfrm>
          <a:prstGeom prst="rect">
            <a:avLst/>
          </a:prstGeom>
          <a:ln>
            <a:noFill/>
          </a:ln>
        </p:spPr>
      </p:pic>
      <p:sp>
        <p:nvSpPr>
          <p:cNvPr id="658"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659"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660"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661"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662"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663" name="CustomShape 6"/>
          <p:cNvSpPr/>
          <p:nvPr/>
        </p:nvSpPr>
        <p:spPr>
          <a:xfrm>
            <a:off x="8745120" y="3524400"/>
            <a:ext cx="175320" cy="172080"/>
          </a:xfrm>
          <a:prstGeom prst="ellipse">
            <a:avLst/>
          </a:prstGeom>
          <a:solidFill>
            <a:srgbClr val="427aae"/>
          </a:solidFill>
          <a:ln w="41400">
            <a:solidFill>
              <a:srgbClr val="ffffff"/>
            </a:solidFill>
            <a:miter/>
          </a:ln>
        </p:spPr>
      </p:sp>
      <p:sp>
        <p:nvSpPr>
          <p:cNvPr id="664"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665" name="CustomShape 8"/>
          <p:cNvSpPr/>
          <p:nvPr/>
        </p:nvSpPr>
        <p:spPr>
          <a:xfrm>
            <a:off x="8745120" y="3351600"/>
            <a:ext cx="175320" cy="172080"/>
          </a:xfrm>
          <a:prstGeom prst="ellipse">
            <a:avLst/>
          </a:prstGeom>
          <a:solidFill>
            <a:srgbClr val="cacc4f"/>
          </a:solidFill>
          <a:ln w="41400">
            <a:solidFill>
              <a:srgbClr val="ffffff"/>
            </a:solidFill>
            <a:miter/>
          </a:ln>
        </p:spPr>
      </p:sp>
      <p:sp>
        <p:nvSpPr>
          <p:cNvPr id="666" name="CustomShape 9"/>
          <p:cNvSpPr/>
          <p:nvPr/>
        </p:nvSpPr>
        <p:spPr>
          <a:xfrm>
            <a:off x="6767640" y="119268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667" name="CustomShape 10"/>
          <p:cNvSpPr/>
          <p:nvPr/>
        </p:nvSpPr>
        <p:spPr>
          <a:xfrm>
            <a:off x="6767640" y="151632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668" name="CustomShape 11"/>
          <p:cNvSpPr/>
          <p:nvPr/>
        </p:nvSpPr>
        <p:spPr>
          <a:xfrm>
            <a:off x="6767640" y="183276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
        <p:nvSpPr>
          <p:cNvPr id="669" name="CustomShape 12"/>
          <p:cNvSpPr/>
          <p:nvPr/>
        </p:nvSpPr>
        <p:spPr>
          <a:xfrm>
            <a:off x="-2528280" y="35319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670" name="CustomShape 13"/>
          <p:cNvSpPr/>
          <p:nvPr/>
        </p:nvSpPr>
        <p:spPr>
          <a:xfrm>
            <a:off x="-2917440" y="3839760"/>
            <a:ext cx="105840" cy="100800"/>
          </a:xfrm>
          <a:prstGeom prst="ellipse">
            <a:avLst/>
          </a:prstGeom>
          <a:solidFill>
            <a:srgbClr val="d9da82"/>
          </a:solidFill>
          <a:ln w="12600">
            <a:solidFill>
              <a:srgbClr val="ffffff"/>
            </a:solidFill>
            <a:miter/>
          </a:ln>
        </p:spPr>
      </p:sp>
      <p:sp>
        <p:nvSpPr>
          <p:cNvPr id="671" name="CustomShape 14"/>
          <p:cNvSpPr/>
          <p:nvPr/>
        </p:nvSpPr>
        <p:spPr>
          <a:xfrm>
            <a:off x="-2917440" y="4209480"/>
            <a:ext cx="105840" cy="100800"/>
          </a:xfrm>
          <a:prstGeom prst="ellipse">
            <a:avLst/>
          </a:prstGeom>
          <a:solidFill>
            <a:srgbClr val="ea9293"/>
          </a:solidFill>
          <a:ln w="12600">
            <a:solidFill>
              <a:srgbClr val="ffffff"/>
            </a:solidFill>
            <a:miter/>
          </a:ln>
        </p:spPr>
      </p:sp>
      <p:sp>
        <p:nvSpPr>
          <p:cNvPr id="672" name="CustomShape 15"/>
          <p:cNvSpPr/>
          <p:nvPr/>
        </p:nvSpPr>
        <p:spPr>
          <a:xfrm>
            <a:off x="-2917440" y="3839760"/>
            <a:ext cx="105840" cy="100800"/>
          </a:xfrm>
          <a:prstGeom prst="ellipse">
            <a:avLst/>
          </a:prstGeom>
          <a:solidFill>
            <a:srgbClr val="d9da82"/>
          </a:solidFill>
          <a:ln w="12600">
            <a:solidFill>
              <a:srgbClr val="ffffff"/>
            </a:solidFill>
            <a:miter/>
          </a:ln>
        </p:spPr>
      </p:sp>
      <p:sp>
        <p:nvSpPr>
          <p:cNvPr id="673" name="CustomShape 16"/>
          <p:cNvSpPr/>
          <p:nvPr/>
        </p:nvSpPr>
        <p:spPr>
          <a:xfrm>
            <a:off x="-2917440" y="3839760"/>
            <a:ext cx="105840" cy="100800"/>
          </a:xfrm>
          <a:prstGeom prst="ellipse">
            <a:avLst/>
          </a:prstGeom>
          <a:solidFill>
            <a:srgbClr val="d9da82"/>
          </a:solidFill>
          <a:ln w="12600">
            <a:solidFill>
              <a:srgbClr val="ffffff"/>
            </a:solidFill>
            <a:miter/>
          </a:ln>
        </p:spPr>
      </p:sp>
      <p:sp>
        <p:nvSpPr>
          <p:cNvPr id="674" name="CustomShape 17"/>
          <p:cNvSpPr/>
          <p:nvPr/>
        </p:nvSpPr>
        <p:spPr>
          <a:xfrm>
            <a:off x="-2917440" y="4209480"/>
            <a:ext cx="105840" cy="100800"/>
          </a:xfrm>
          <a:prstGeom prst="ellipse">
            <a:avLst/>
          </a:prstGeom>
          <a:solidFill>
            <a:srgbClr val="ea9293"/>
          </a:solidFill>
          <a:ln w="12600">
            <a:solidFill>
              <a:srgbClr val="ffffff"/>
            </a:solidFill>
            <a:miter/>
          </a:ln>
        </p:spPr>
      </p:sp>
      <p:sp>
        <p:nvSpPr>
          <p:cNvPr id="675" name="CustomShape 18"/>
          <p:cNvSpPr/>
          <p:nvPr/>
        </p:nvSpPr>
        <p:spPr>
          <a:xfrm>
            <a:off x="-2917440" y="4209480"/>
            <a:ext cx="105840" cy="100800"/>
          </a:xfrm>
          <a:prstGeom prst="ellipse">
            <a:avLst/>
          </a:prstGeom>
          <a:solidFill>
            <a:srgbClr val="ea9293"/>
          </a:solidFill>
          <a:ln w="12600">
            <a:solidFill>
              <a:srgbClr val="ffffff"/>
            </a:solidFill>
            <a:miter/>
          </a:ln>
        </p:spPr>
      </p:sp>
      <p:sp>
        <p:nvSpPr>
          <p:cNvPr id="676" name="CustomShape 19"/>
          <p:cNvSpPr/>
          <p:nvPr/>
        </p:nvSpPr>
        <p:spPr>
          <a:xfrm>
            <a:off x="-2528280" y="3839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677" name="CustomShape 20"/>
          <p:cNvSpPr/>
          <p:nvPr/>
        </p:nvSpPr>
        <p:spPr>
          <a:xfrm>
            <a:off x="-2528280" y="41475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678" name="CustomShape 21"/>
          <p:cNvSpPr/>
          <p:nvPr/>
        </p:nvSpPr>
        <p:spPr>
          <a:xfrm>
            <a:off x="-2528280" y="4460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679" name="CustomShape 22"/>
          <p:cNvSpPr/>
          <p:nvPr/>
        </p:nvSpPr>
        <p:spPr>
          <a:xfrm>
            <a:off x="-2920680" y="3839760"/>
            <a:ext cx="105840" cy="100800"/>
          </a:xfrm>
          <a:prstGeom prst="ellipse">
            <a:avLst/>
          </a:prstGeom>
          <a:solidFill>
            <a:srgbClr val="d9da82"/>
          </a:solidFill>
          <a:ln w="12600">
            <a:solidFill>
              <a:srgbClr val="ffffff"/>
            </a:solidFill>
            <a:miter/>
          </a:ln>
        </p:spPr>
      </p:sp>
      <p:sp>
        <p:nvSpPr>
          <p:cNvPr id="680" name="CustomShape 23"/>
          <p:cNvSpPr/>
          <p:nvPr/>
        </p:nvSpPr>
        <p:spPr>
          <a:xfrm>
            <a:off x="-2919600" y="4209480"/>
            <a:ext cx="105840" cy="100800"/>
          </a:xfrm>
          <a:prstGeom prst="ellipse">
            <a:avLst/>
          </a:prstGeom>
          <a:solidFill>
            <a:srgbClr val="ea9293"/>
          </a:solidFill>
          <a:ln w="12600">
            <a:solidFill>
              <a:srgbClr val="ffffff"/>
            </a:solidFill>
            <a:miter/>
          </a:ln>
        </p:spPr>
      </p:sp>
    </p:spTree>
  </p:cSld>
  <p:transition spd="slow">
    <p:fade/>
  </p:transition>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81" name="Picture 12" descr=""/>
          <p:cNvPicPr/>
          <p:nvPr/>
        </p:nvPicPr>
        <p:blipFill>
          <a:blip r:embed="rId1"/>
          <a:stretch>
            <a:fillRect/>
          </a:stretch>
        </p:blipFill>
        <p:spPr>
          <a:xfrm>
            <a:off x="13196520" y="-3654720"/>
            <a:ext cx="10057680" cy="7309080"/>
          </a:xfrm>
          <a:prstGeom prst="rect">
            <a:avLst/>
          </a:prstGeom>
          <a:ln>
            <a:noFill/>
          </a:ln>
        </p:spPr>
      </p:pic>
      <p:pic>
        <p:nvPicPr>
          <p:cNvPr id="682" name="Picture 13" descr=""/>
          <p:cNvPicPr/>
          <p:nvPr/>
        </p:nvPicPr>
        <p:blipFill>
          <a:blip r:embed="rId2"/>
          <a:stretch>
            <a:fillRect/>
          </a:stretch>
        </p:blipFill>
        <p:spPr>
          <a:xfrm>
            <a:off x="19557720" y="5090400"/>
            <a:ext cx="10018800" cy="7379640"/>
          </a:xfrm>
          <a:prstGeom prst="rect">
            <a:avLst/>
          </a:prstGeom>
          <a:ln>
            <a:noFill/>
          </a:ln>
        </p:spPr>
      </p:pic>
      <p:pic>
        <p:nvPicPr>
          <p:cNvPr id="683" name="Picture 14" descr=""/>
          <p:cNvPicPr/>
          <p:nvPr/>
        </p:nvPicPr>
        <p:blipFill>
          <a:blip r:embed="rId3"/>
          <a:stretch>
            <a:fillRect/>
          </a:stretch>
        </p:blipFill>
        <p:spPr>
          <a:xfrm>
            <a:off x="13196520" y="-5393880"/>
            <a:ext cx="10092240" cy="6323760"/>
          </a:xfrm>
          <a:prstGeom prst="rect">
            <a:avLst/>
          </a:prstGeom>
          <a:ln>
            <a:noFill/>
          </a:ln>
        </p:spPr>
      </p:pic>
      <p:pic>
        <p:nvPicPr>
          <p:cNvPr id="684" name="Picture 15" descr=""/>
          <p:cNvPicPr/>
          <p:nvPr/>
        </p:nvPicPr>
        <p:blipFill>
          <a:blip r:embed="rId4"/>
          <a:stretch>
            <a:fillRect/>
          </a:stretch>
        </p:blipFill>
        <p:spPr>
          <a:xfrm>
            <a:off x="0" y="340560"/>
            <a:ext cx="9978840" cy="7244280"/>
          </a:xfrm>
          <a:prstGeom prst="rect">
            <a:avLst/>
          </a:prstGeom>
          <a:ln>
            <a:noFill/>
          </a:ln>
        </p:spPr>
      </p:pic>
      <p:pic>
        <p:nvPicPr>
          <p:cNvPr id="685" name="Picture 16" descr=""/>
          <p:cNvPicPr/>
          <p:nvPr/>
        </p:nvPicPr>
        <p:blipFill>
          <a:blip r:embed="rId5"/>
          <a:stretch>
            <a:fillRect/>
          </a:stretch>
        </p:blipFill>
        <p:spPr>
          <a:xfrm>
            <a:off x="25710840" y="-5957280"/>
            <a:ext cx="9115920" cy="7029720"/>
          </a:xfrm>
          <a:prstGeom prst="rect">
            <a:avLst/>
          </a:prstGeom>
          <a:ln>
            <a:noFill/>
          </a:ln>
        </p:spPr>
      </p:pic>
      <p:sp>
        <p:nvSpPr>
          <p:cNvPr id="686"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687"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688"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689"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690"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691" name="CustomShape 6"/>
          <p:cNvSpPr/>
          <p:nvPr/>
        </p:nvSpPr>
        <p:spPr>
          <a:xfrm>
            <a:off x="8745120" y="3524400"/>
            <a:ext cx="175320" cy="172080"/>
          </a:xfrm>
          <a:prstGeom prst="ellipse">
            <a:avLst/>
          </a:prstGeom>
          <a:solidFill>
            <a:srgbClr val="427aae"/>
          </a:solidFill>
          <a:ln w="41400">
            <a:solidFill>
              <a:srgbClr val="ffffff"/>
            </a:solidFill>
            <a:miter/>
          </a:ln>
        </p:spPr>
      </p:sp>
      <p:sp>
        <p:nvSpPr>
          <p:cNvPr id="692"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693" name="CustomShape 8"/>
          <p:cNvSpPr/>
          <p:nvPr/>
        </p:nvSpPr>
        <p:spPr>
          <a:xfrm>
            <a:off x="8745120" y="3351600"/>
            <a:ext cx="175320" cy="172080"/>
          </a:xfrm>
          <a:prstGeom prst="ellipse">
            <a:avLst/>
          </a:prstGeom>
          <a:solidFill>
            <a:srgbClr val="cacc4f"/>
          </a:solidFill>
          <a:ln w="41400">
            <a:solidFill>
              <a:srgbClr val="ffffff"/>
            </a:solidFill>
            <a:miter/>
          </a:ln>
        </p:spPr>
      </p:sp>
      <p:sp>
        <p:nvSpPr>
          <p:cNvPr id="694" name="CustomShape 9"/>
          <p:cNvSpPr/>
          <p:nvPr/>
        </p:nvSpPr>
        <p:spPr>
          <a:xfrm>
            <a:off x="6306840" y="503640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695" name="CustomShape 10"/>
          <p:cNvSpPr/>
          <p:nvPr/>
        </p:nvSpPr>
        <p:spPr>
          <a:xfrm>
            <a:off x="8014680" y="5578920"/>
            <a:ext cx="105840" cy="100800"/>
          </a:xfrm>
          <a:prstGeom prst="ellipse">
            <a:avLst/>
          </a:prstGeom>
          <a:solidFill>
            <a:srgbClr val="d9da82"/>
          </a:solidFill>
          <a:ln w="12600">
            <a:solidFill>
              <a:srgbClr val="ffffff"/>
            </a:solidFill>
            <a:miter/>
          </a:ln>
        </p:spPr>
      </p:sp>
      <p:sp>
        <p:nvSpPr>
          <p:cNvPr id="696" name="CustomShape 11"/>
          <p:cNvSpPr/>
          <p:nvPr/>
        </p:nvSpPr>
        <p:spPr>
          <a:xfrm>
            <a:off x="8015040" y="6117480"/>
            <a:ext cx="105840" cy="100800"/>
          </a:xfrm>
          <a:prstGeom prst="ellipse">
            <a:avLst/>
          </a:prstGeom>
          <a:solidFill>
            <a:srgbClr val="ea9293"/>
          </a:solidFill>
          <a:ln w="12600">
            <a:solidFill>
              <a:srgbClr val="ffffff"/>
            </a:solidFill>
            <a:miter/>
          </a:ln>
        </p:spPr>
      </p:sp>
      <p:sp>
        <p:nvSpPr>
          <p:cNvPr id="697" name="CustomShape 12"/>
          <p:cNvSpPr/>
          <p:nvPr/>
        </p:nvSpPr>
        <p:spPr>
          <a:xfrm>
            <a:off x="8014680" y="5583240"/>
            <a:ext cx="105840" cy="100800"/>
          </a:xfrm>
          <a:prstGeom prst="ellipse">
            <a:avLst/>
          </a:prstGeom>
          <a:solidFill>
            <a:srgbClr val="d9da82"/>
          </a:solidFill>
          <a:ln w="12600">
            <a:solidFill>
              <a:srgbClr val="ffffff"/>
            </a:solidFill>
            <a:miter/>
          </a:ln>
        </p:spPr>
      </p:sp>
      <p:sp>
        <p:nvSpPr>
          <p:cNvPr id="698" name="CustomShape 13"/>
          <p:cNvSpPr/>
          <p:nvPr/>
        </p:nvSpPr>
        <p:spPr>
          <a:xfrm>
            <a:off x="8012880" y="5578920"/>
            <a:ext cx="105840" cy="100800"/>
          </a:xfrm>
          <a:prstGeom prst="ellipse">
            <a:avLst/>
          </a:prstGeom>
          <a:solidFill>
            <a:srgbClr val="d9da82"/>
          </a:solidFill>
          <a:ln w="12600">
            <a:solidFill>
              <a:srgbClr val="ffffff"/>
            </a:solidFill>
            <a:miter/>
          </a:ln>
        </p:spPr>
      </p:sp>
      <p:sp>
        <p:nvSpPr>
          <p:cNvPr id="699" name="CustomShape 14"/>
          <p:cNvSpPr/>
          <p:nvPr/>
        </p:nvSpPr>
        <p:spPr>
          <a:xfrm>
            <a:off x="8015040" y="6117480"/>
            <a:ext cx="105840" cy="100800"/>
          </a:xfrm>
          <a:prstGeom prst="ellipse">
            <a:avLst/>
          </a:prstGeom>
          <a:solidFill>
            <a:srgbClr val="ea9293"/>
          </a:solidFill>
          <a:ln w="12600">
            <a:solidFill>
              <a:srgbClr val="ffffff"/>
            </a:solidFill>
            <a:miter/>
          </a:ln>
        </p:spPr>
      </p:sp>
      <p:sp>
        <p:nvSpPr>
          <p:cNvPr id="700" name="CustomShape 15"/>
          <p:cNvSpPr/>
          <p:nvPr/>
        </p:nvSpPr>
        <p:spPr>
          <a:xfrm>
            <a:off x="8015040" y="6117480"/>
            <a:ext cx="105840" cy="100800"/>
          </a:xfrm>
          <a:prstGeom prst="ellipse">
            <a:avLst/>
          </a:prstGeom>
          <a:solidFill>
            <a:srgbClr val="ea9293"/>
          </a:solidFill>
          <a:ln w="12600">
            <a:solidFill>
              <a:srgbClr val="ffffff"/>
            </a:solidFill>
            <a:miter/>
          </a:ln>
        </p:spPr>
      </p:sp>
      <p:sp>
        <p:nvSpPr>
          <p:cNvPr id="701" name="CustomShape 16"/>
          <p:cNvSpPr/>
          <p:nvPr/>
        </p:nvSpPr>
        <p:spPr>
          <a:xfrm>
            <a:off x="-2528280" y="3839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702" name="CustomShape 17"/>
          <p:cNvSpPr/>
          <p:nvPr/>
        </p:nvSpPr>
        <p:spPr>
          <a:xfrm>
            <a:off x="-2528280" y="41475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703" name="CustomShape 18"/>
          <p:cNvSpPr/>
          <p:nvPr/>
        </p:nvSpPr>
        <p:spPr>
          <a:xfrm>
            <a:off x="-2528280" y="4460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704" name="CustomShape 19"/>
          <p:cNvSpPr/>
          <p:nvPr/>
        </p:nvSpPr>
        <p:spPr>
          <a:xfrm>
            <a:off x="8012880" y="5578920"/>
            <a:ext cx="105840" cy="100800"/>
          </a:xfrm>
          <a:prstGeom prst="ellipse">
            <a:avLst/>
          </a:prstGeom>
          <a:solidFill>
            <a:srgbClr val="d9da82"/>
          </a:solidFill>
          <a:ln w="12600">
            <a:solidFill>
              <a:srgbClr val="ffffff"/>
            </a:solidFill>
            <a:miter/>
          </a:ln>
        </p:spPr>
      </p:sp>
      <p:sp>
        <p:nvSpPr>
          <p:cNvPr id="705" name="CustomShape 20"/>
          <p:cNvSpPr/>
          <p:nvPr/>
        </p:nvSpPr>
        <p:spPr>
          <a:xfrm>
            <a:off x="8012880" y="6117480"/>
            <a:ext cx="105840" cy="100800"/>
          </a:xfrm>
          <a:prstGeom prst="ellipse">
            <a:avLst/>
          </a:prstGeom>
          <a:solidFill>
            <a:srgbClr val="ea9293"/>
          </a:solidFill>
          <a:ln w="12600">
            <a:solidFill>
              <a:srgbClr val="ffffff"/>
            </a:solidFill>
            <a:miter/>
          </a:ln>
        </p:spPr>
      </p:sp>
    </p:spTree>
  </p:cSld>
  <p:transition spd="slow">
    <p:fade/>
  </p:transition>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06" name="Picture 12" descr=""/>
          <p:cNvPicPr/>
          <p:nvPr/>
        </p:nvPicPr>
        <p:blipFill>
          <a:blip r:embed="rId1"/>
          <a:stretch>
            <a:fillRect/>
          </a:stretch>
        </p:blipFill>
        <p:spPr>
          <a:xfrm>
            <a:off x="13196520" y="-3654720"/>
            <a:ext cx="10057680" cy="7309080"/>
          </a:xfrm>
          <a:prstGeom prst="rect">
            <a:avLst/>
          </a:prstGeom>
          <a:ln>
            <a:noFill/>
          </a:ln>
        </p:spPr>
      </p:pic>
      <p:pic>
        <p:nvPicPr>
          <p:cNvPr id="707" name="Picture 13" descr=""/>
          <p:cNvPicPr/>
          <p:nvPr/>
        </p:nvPicPr>
        <p:blipFill>
          <a:blip r:embed="rId2"/>
          <a:stretch>
            <a:fillRect/>
          </a:stretch>
        </p:blipFill>
        <p:spPr>
          <a:xfrm>
            <a:off x="19557720" y="5090400"/>
            <a:ext cx="10018800" cy="7379640"/>
          </a:xfrm>
          <a:prstGeom prst="rect">
            <a:avLst/>
          </a:prstGeom>
          <a:ln>
            <a:noFill/>
          </a:ln>
        </p:spPr>
      </p:pic>
      <p:pic>
        <p:nvPicPr>
          <p:cNvPr id="708" name="Picture 14" descr=""/>
          <p:cNvPicPr/>
          <p:nvPr/>
        </p:nvPicPr>
        <p:blipFill>
          <a:blip r:embed="rId3"/>
          <a:stretch>
            <a:fillRect/>
          </a:stretch>
        </p:blipFill>
        <p:spPr>
          <a:xfrm>
            <a:off x="13196520" y="-5393880"/>
            <a:ext cx="10092240" cy="6323760"/>
          </a:xfrm>
          <a:prstGeom prst="rect">
            <a:avLst/>
          </a:prstGeom>
          <a:ln>
            <a:noFill/>
          </a:ln>
        </p:spPr>
      </p:pic>
      <p:pic>
        <p:nvPicPr>
          <p:cNvPr id="709" name="Picture 15" descr=""/>
          <p:cNvPicPr/>
          <p:nvPr/>
        </p:nvPicPr>
        <p:blipFill>
          <a:blip r:embed="rId4"/>
          <a:stretch>
            <a:fillRect/>
          </a:stretch>
        </p:blipFill>
        <p:spPr>
          <a:xfrm>
            <a:off x="0" y="340560"/>
            <a:ext cx="9978840" cy="7244280"/>
          </a:xfrm>
          <a:prstGeom prst="rect">
            <a:avLst/>
          </a:prstGeom>
          <a:ln>
            <a:noFill/>
          </a:ln>
        </p:spPr>
      </p:pic>
      <p:pic>
        <p:nvPicPr>
          <p:cNvPr id="710" name="Picture 16" descr=""/>
          <p:cNvPicPr/>
          <p:nvPr/>
        </p:nvPicPr>
        <p:blipFill>
          <a:blip r:embed="rId5"/>
          <a:stretch>
            <a:fillRect/>
          </a:stretch>
        </p:blipFill>
        <p:spPr>
          <a:xfrm>
            <a:off x="25710840" y="-5957280"/>
            <a:ext cx="9115920" cy="7029720"/>
          </a:xfrm>
          <a:prstGeom prst="rect">
            <a:avLst/>
          </a:prstGeom>
          <a:ln>
            <a:noFill/>
          </a:ln>
        </p:spPr>
      </p:pic>
      <p:sp>
        <p:nvSpPr>
          <p:cNvPr id="711"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712"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713"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714"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715"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716" name="CustomShape 6"/>
          <p:cNvSpPr/>
          <p:nvPr/>
        </p:nvSpPr>
        <p:spPr>
          <a:xfrm>
            <a:off x="8745120" y="3524400"/>
            <a:ext cx="175320" cy="172080"/>
          </a:xfrm>
          <a:prstGeom prst="ellipse">
            <a:avLst/>
          </a:prstGeom>
          <a:solidFill>
            <a:srgbClr val="427aae"/>
          </a:solidFill>
          <a:ln w="41400">
            <a:solidFill>
              <a:srgbClr val="ffffff"/>
            </a:solidFill>
            <a:miter/>
          </a:ln>
        </p:spPr>
      </p:sp>
      <p:sp>
        <p:nvSpPr>
          <p:cNvPr id="717"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718" name="CustomShape 8"/>
          <p:cNvSpPr/>
          <p:nvPr/>
        </p:nvSpPr>
        <p:spPr>
          <a:xfrm>
            <a:off x="8745120" y="3351600"/>
            <a:ext cx="175320" cy="172080"/>
          </a:xfrm>
          <a:prstGeom prst="ellipse">
            <a:avLst/>
          </a:prstGeom>
          <a:solidFill>
            <a:srgbClr val="cacc4f"/>
          </a:solidFill>
          <a:ln w="41400">
            <a:solidFill>
              <a:srgbClr val="ffffff"/>
            </a:solidFill>
            <a:miter/>
          </a:ln>
        </p:spPr>
      </p:sp>
      <p:sp>
        <p:nvSpPr>
          <p:cNvPr id="719" name="CustomShape 9"/>
          <p:cNvSpPr/>
          <p:nvPr/>
        </p:nvSpPr>
        <p:spPr>
          <a:xfrm>
            <a:off x="6364080" y="472248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720" name="CustomShape 10"/>
          <p:cNvSpPr/>
          <p:nvPr/>
        </p:nvSpPr>
        <p:spPr>
          <a:xfrm>
            <a:off x="8014680" y="5578920"/>
            <a:ext cx="105840" cy="100800"/>
          </a:xfrm>
          <a:prstGeom prst="ellipse">
            <a:avLst/>
          </a:prstGeom>
          <a:solidFill>
            <a:srgbClr val="d9da82"/>
          </a:solidFill>
          <a:ln w="12600">
            <a:solidFill>
              <a:srgbClr val="ffffff"/>
            </a:solidFill>
            <a:miter/>
          </a:ln>
        </p:spPr>
      </p:sp>
      <p:sp>
        <p:nvSpPr>
          <p:cNvPr id="721" name="CustomShape 11"/>
          <p:cNvSpPr/>
          <p:nvPr/>
        </p:nvSpPr>
        <p:spPr>
          <a:xfrm>
            <a:off x="8015040" y="6117480"/>
            <a:ext cx="105840" cy="100800"/>
          </a:xfrm>
          <a:prstGeom prst="ellipse">
            <a:avLst/>
          </a:prstGeom>
          <a:solidFill>
            <a:srgbClr val="ea9293"/>
          </a:solidFill>
          <a:ln w="12600">
            <a:solidFill>
              <a:srgbClr val="ffffff"/>
            </a:solidFill>
            <a:miter/>
          </a:ln>
        </p:spPr>
      </p:sp>
      <p:sp>
        <p:nvSpPr>
          <p:cNvPr id="722" name="CustomShape 12"/>
          <p:cNvSpPr/>
          <p:nvPr/>
        </p:nvSpPr>
        <p:spPr>
          <a:xfrm>
            <a:off x="8323560" y="5477400"/>
            <a:ext cx="105840" cy="100800"/>
          </a:xfrm>
          <a:prstGeom prst="ellipse">
            <a:avLst/>
          </a:prstGeom>
          <a:solidFill>
            <a:srgbClr val="d9da82"/>
          </a:solidFill>
          <a:ln w="12600">
            <a:solidFill>
              <a:srgbClr val="ffffff"/>
            </a:solidFill>
            <a:miter/>
          </a:ln>
        </p:spPr>
      </p:sp>
      <p:sp>
        <p:nvSpPr>
          <p:cNvPr id="723" name="CustomShape 13"/>
          <p:cNvSpPr/>
          <p:nvPr/>
        </p:nvSpPr>
        <p:spPr>
          <a:xfrm>
            <a:off x="8323560" y="5477400"/>
            <a:ext cx="105840" cy="100800"/>
          </a:xfrm>
          <a:prstGeom prst="ellipse">
            <a:avLst/>
          </a:prstGeom>
          <a:solidFill>
            <a:srgbClr val="d9da82"/>
          </a:solidFill>
          <a:ln w="12600">
            <a:solidFill>
              <a:srgbClr val="ffffff"/>
            </a:solidFill>
            <a:miter/>
          </a:ln>
        </p:spPr>
      </p:sp>
      <p:sp>
        <p:nvSpPr>
          <p:cNvPr id="724" name="CustomShape 14"/>
          <p:cNvSpPr/>
          <p:nvPr/>
        </p:nvSpPr>
        <p:spPr>
          <a:xfrm>
            <a:off x="8321040" y="5971680"/>
            <a:ext cx="105840" cy="100800"/>
          </a:xfrm>
          <a:prstGeom prst="ellipse">
            <a:avLst/>
          </a:prstGeom>
          <a:solidFill>
            <a:srgbClr val="ea9293"/>
          </a:solidFill>
          <a:ln w="12600">
            <a:solidFill>
              <a:srgbClr val="ffffff"/>
            </a:solidFill>
            <a:miter/>
          </a:ln>
        </p:spPr>
      </p:sp>
      <p:sp>
        <p:nvSpPr>
          <p:cNvPr id="725" name="CustomShape 15"/>
          <p:cNvSpPr/>
          <p:nvPr/>
        </p:nvSpPr>
        <p:spPr>
          <a:xfrm>
            <a:off x="8321040" y="5974560"/>
            <a:ext cx="105840" cy="100800"/>
          </a:xfrm>
          <a:prstGeom prst="ellipse">
            <a:avLst/>
          </a:prstGeom>
          <a:solidFill>
            <a:srgbClr val="ea9293"/>
          </a:solidFill>
          <a:ln w="12600">
            <a:solidFill>
              <a:srgbClr val="ffffff"/>
            </a:solidFill>
            <a:miter/>
          </a:ln>
        </p:spPr>
      </p:sp>
      <p:sp>
        <p:nvSpPr>
          <p:cNvPr id="726" name="CustomShape 16"/>
          <p:cNvSpPr/>
          <p:nvPr/>
        </p:nvSpPr>
        <p:spPr>
          <a:xfrm>
            <a:off x="6364080" y="503028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727" name="CustomShape 17"/>
          <p:cNvSpPr/>
          <p:nvPr/>
        </p:nvSpPr>
        <p:spPr>
          <a:xfrm>
            <a:off x="-2528280" y="41475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728" name="CustomShape 18"/>
          <p:cNvSpPr/>
          <p:nvPr/>
        </p:nvSpPr>
        <p:spPr>
          <a:xfrm>
            <a:off x="-2528280" y="4460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729" name="CustomShape 19"/>
          <p:cNvSpPr/>
          <p:nvPr/>
        </p:nvSpPr>
        <p:spPr>
          <a:xfrm>
            <a:off x="8323560" y="5477400"/>
            <a:ext cx="105840" cy="100800"/>
          </a:xfrm>
          <a:prstGeom prst="ellipse">
            <a:avLst/>
          </a:prstGeom>
          <a:solidFill>
            <a:srgbClr val="d9da82"/>
          </a:solidFill>
          <a:ln w="12600">
            <a:solidFill>
              <a:srgbClr val="ffffff"/>
            </a:solidFill>
            <a:miter/>
          </a:ln>
        </p:spPr>
      </p:sp>
      <p:sp>
        <p:nvSpPr>
          <p:cNvPr id="730" name="CustomShape 20"/>
          <p:cNvSpPr/>
          <p:nvPr/>
        </p:nvSpPr>
        <p:spPr>
          <a:xfrm>
            <a:off x="8321040" y="5977440"/>
            <a:ext cx="105840" cy="100800"/>
          </a:xfrm>
          <a:prstGeom prst="ellipse">
            <a:avLst/>
          </a:prstGeom>
          <a:solidFill>
            <a:srgbClr val="ea9293"/>
          </a:solidFill>
          <a:ln w="12600">
            <a:solidFill>
              <a:srgbClr val="ffffff"/>
            </a:solidFill>
            <a:miter/>
          </a:ln>
        </p:spPr>
      </p:sp>
    </p:spTree>
  </p:cSld>
  <p:transition spd="slow">
    <p:fade/>
  </p:transition>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31" name="Picture 12" descr=""/>
          <p:cNvPicPr/>
          <p:nvPr/>
        </p:nvPicPr>
        <p:blipFill>
          <a:blip r:embed="rId1"/>
          <a:stretch>
            <a:fillRect/>
          </a:stretch>
        </p:blipFill>
        <p:spPr>
          <a:xfrm>
            <a:off x="13196520" y="-3654720"/>
            <a:ext cx="10057680" cy="7309080"/>
          </a:xfrm>
          <a:prstGeom prst="rect">
            <a:avLst/>
          </a:prstGeom>
          <a:ln>
            <a:noFill/>
          </a:ln>
        </p:spPr>
      </p:pic>
      <p:pic>
        <p:nvPicPr>
          <p:cNvPr id="732" name="Picture 13" descr=""/>
          <p:cNvPicPr/>
          <p:nvPr/>
        </p:nvPicPr>
        <p:blipFill>
          <a:blip r:embed="rId2"/>
          <a:stretch>
            <a:fillRect/>
          </a:stretch>
        </p:blipFill>
        <p:spPr>
          <a:xfrm>
            <a:off x="19557720" y="5090400"/>
            <a:ext cx="10018800" cy="7379640"/>
          </a:xfrm>
          <a:prstGeom prst="rect">
            <a:avLst/>
          </a:prstGeom>
          <a:ln>
            <a:noFill/>
          </a:ln>
        </p:spPr>
      </p:pic>
      <p:pic>
        <p:nvPicPr>
          <p:cNvPr id="733" name="Picture 14" descr=""/>
          <p:cNvPicPr/>
          <p:nvPr/>
        </p:nvPicPr>
        <p:blipFill>
          <a:blip r:embed="rId3"/>
          <a:stretch>
            <a:fillRect/>
          </a:stretch>
        </p:blipFill>
        <p:spPr>
          <a:xfrm>
            <a:off x="13196520" y="-5393880"/>
            <a:ext cx="10092240" cy="6323760"/>
          </a:xfrm>
          <a:prstGeom prst="rect">
            <a:avLst/>
          </a:prstGeom>
          <a:ln>
            <a:noFill/>
          </a:ln>
        </p:spPr>
      </p:pic>
      <p:pic>
        <p:nvPicPr>
          <p:cNvPr id="734" name="Picture 15" descr=""/>
          <p:cNvPicPr/>
          <p:nvPr/>
        </p:nvPicPr>
        <p:blipFill>
          <a:blip r:embed="rId4"/>
          <a:stretch>
            <a:fillRect/>
          </a:stretch>
        </p:blipFill>
        <p:spPr>
          <a:xfrm>
            <a:off x="0" y="340560"/>
            <a:ext cx="9978840" cy="7244280"/>
          </a:xfrm>
          <a:prstGeom prst="rect">
            <a:avLst/>
          </a:prstGeom>
          <a:ln>
            <a:noFill/>
          </a:ln>
        </p:spPr>
      </p:pic>
      <p:pic>
        <p:nvPicPr>
          <p:cNvPr id="735" name="Picture 16" descr=""/>
          <p:cNvPicPr/>
          <p:nvPr/>
        </p:nvPicPr>
        <p:blipFill>
          <a:blip r:embed="rId5"/>
          <a:stretch>
            <a:fillRect/>
          </a:stretch>
        </p:blipFill>
        <p:spPr>
          <a:xfrm>
            <a:off x="25710840" y="-5957280"/>
            <a:ext cx="9115920" cy="7029720"/>
          </a:xfrm>
          <a:prstGeom prst="rect">
            <a:avLst/>
          </a:prstGeom>
          <a:ln>
            <a:noFill/>
          </a:ln>
        </p:spPr>
      </p:pic>
      <p:sp>
        <p:nvSpPr>
          <p:cNvPr id="736"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737"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738"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739"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740"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741" name="CustomShape 6"/>
          <p:cNvSpPr/>
          <p:nvPr/>
        </p:nvSpPr>
        <p:spPr>
          <a:xfrm>
            <a:off x="8745120" y="3524400"/>
            <a:ext cx="175320" cy="172080"/>
          </a:xfrm>
          <a:prstGeom prst="ellipse">
            <a:avLst/>
          </a:prstGeom>
          <a:solidFill>
            <a:srgbClr val="427aae"/>
          </a:solidFill>
          <a:ln w="41400">
            <a:solidFill>
              <a:srgbClr val="ffffff"/>
            </a:solidFill>
            <a:miter/>
          </a:ln>
        </p:spPr>
      </p:sp>
      <p:sp>
        <p:nvSpPr>
          <p:cNvPr id="742"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743" name="CustomShape 8"/>
          <p:cNvSpPr/>
          <p:nvPr/>
        </p:nvSpPr>
        <p:spPr>
          <a:xfrm>
            <a:off x="8745120" y="3351600"/>
            <a:ext cx="175320" cy="172080"/>
          </a:xfrm>
          <a:prstGeom prst="ellipse">
            <a:avLst/>
          </a:prstGeom>
          <a:solidFill>
            <a:srgbClr val="cacc4f"/>
          </a:solidFill>
          <a:ln w="41400">
            <a:solidFill>
              <a:srgbClr val="ffffff"/>
            </a:solidFill>
            <a:miter/>
          </a:ln>
        </p:spPr>
      </p:sp>
      <p:sp>
        <p:nvSpPr>
          <p:cNvPr id="744" name="CustomShape 9"/>
          <p:cNvSpPr/>
          <p:nvPr/>
        </p:nvSpPr>
        <p:spPr>
          <a:xfrm>
            <a:off x="6306840" y="438948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745" name="CustomShape 10"/>
          <p:cNvSpPr/>
          <p:nvPr/>
        </p:nvSpPr>
        <p:spPr>
          <a:xfrm>
            <a:off x="8014680" y="5578920"/>
            <a:ext cx="105840" cy="100800"/>
          </a:xfrm>
          <a:prstGeom prst="ellipse">
            <a:avLst/>
          </a:prstGeom>
          <a:solidFill>
            <a:srgbClr val="d9da82"/>
          </a:solidFill>
          <a:ln w="12600">
            <a:solidFill>
              <a:srgbClr val="ffffff"/>
            </a:solidFill>
            <a:miter/>
          </a:ln>
        </p:spPr>
      </p:sp>
      <p:sp>
        <p:nvSpPr>
          <p:cNvPr id="746" name="CustomShape 11"/>
          <p:cNvSpPr/>
          <p:nvPr/>
        </p:nvSpPr>
        <p:spPr>
          <a:xfrm>
            <a:off x="8015040" y="6117480"/>
            <a:ext cx="105840" cy="100800"/>
          </a:xfrm>
          <a:prstGeom prst="ellipse">
            <a:avLst/>
          </a:prstGeom>
          <a:solidFill>
            <a:srgbClr val="ea9293"/>
          </a:solidFill>
          <a:ln w="12600">
            <a:solidFill>
              <a:srgbClr val="ffffff"/>
            </a:solidFill>
            <a:miter/>
          </a:ln>
        </p:spPr>
      </p:sp>
      <p:sp>
        <p:nvSpPr>
          <p:cNvPr id="747" name="CustomShape 12"/>
          <p:cNvSpPr/>
          <p:nvPr/>
        </p:nvSpPr>
        <p:spPr>
          <a:xfrm>
            <a:off x="8323560" y="5477400"/>
            <a:ext cx="105840" cy="100800"/>
          </a:xfrm>
          <a:prstGeom prst="ellipse">
            <a:avLst/>
          </a:prstGeom>
          <a:solidFill>
            <a:srgbClr val="d9da82"/>
          </a:solidFill>
          <a:ln w="12600">
            <a:solidFill>
              <a:srgbClr val="ffffff"/>
            </a:solidFill>
            <a:miter/>
          </a:ln>
        </p:spPr>
      </p:sp>
      <p:sp>
        <p:nvSpPr>
          <p:cNvPr id="748" name="CustomShape 13"/>
          <p:cNvSpPr/>
          <p:nvPr/>
        </p:nvSpPr>
        <p:spPr>
          <a:xfrm>
            <a:off x="8465040" y="5420880"/>
            <a:ext cx="105840" cy="100800"/>
          </a:xfrm>
          <a:prstGeom prst="ellipse">
            <a:avLst/>
          </a:prstGeom>
          <a:solidFill>
            <a:srgbClr val="d9da82"/>
          </a:solidFill>
          <a:ln w="12600">
            <a:solidFill>
              <a:srgbClr val="ffffff"/>
            </a:solidFill>
            <a:miter/>
          </a:ln>
        </p:spPr>
      </p:sp>
      <p:sp>
        <p:nvSpPr>
          <p:cNvPr id="749" name="CustomShape 14"/>
          <p:cNvSpPr/>
          <p:nvPr/>
        </p:nvSpPr>
        <p:spPr>
          <a:xfrm>
            <a:off x="8321040" y="5971680"/>
            <a:ext cx="105840" cy="100800"/>
          </a:xfrm>
          <a:prstGeom prst="ellipse">
            <a:avLst/>
          </a:prstGeom>
          <a:solidFill>
            <a:srgbClr val="ea9293"/>
          </a:solidFill>
          <a:ln w="12600">
            <a:solidFill>
              <a:srgbClr val="ffffff"/>
            </a:solidFill>
            <a:miter/>
          </a:ln>
        </p:spPr>
      </p:sp>
      <p:sp>
        <p:nvSpPr>
          <p:cNvPr id="750" name="CustomShape 15"/>
          <p:cNvSpPr/>
          <p:nvPr/>
        </p:nvSpPr>
        <p:spPr>
          <a:xfrm>
            <a:off x="8451360" y="5912280"/>
            <a:ext cx="105840" cy="100800"/>
          </a:xfrm>
          <a:prstGeom prst="ellipse">
            <a:avLst/>
          </a:prstGeom>
          <a:solidFill>
            <a:srgbClr val="ea9293"/>
          </a:solidFill>
          <a:ln w="12600">
            <a:solidFill>
              <a:srgbClr val="ffffff"/>
            </a:solidFill>
            <a:miter/>
          </a:ln>
        </p:spPr>
      </p:sp>
      <p:sp>
        <p:nvSpPr>
          <p:cNvPr id="751" name="CustomShape 16"/>
          <p:cNvSpPr/>
          <p:nvPr/>
        </p:nvSpPr>
        <p:spPr>
          <a:xfrm>
            <a:off x="6306840" y="46969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752" name="CustomShape 17"/>
          <p:cNvSpPr/>
          <p:nvPr/>
        </p:nvSpPr>
        <p:spPr>
          <a:xfrm>
            <a:off x="6306840" y="50227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753" name="CustomShape 18"/>
          <p:cNvSpPr/>
          <p:nvPr/>
        </p:nvSpPr>
        <p:spPr>
          <a:xfrm>
            <a:off x="-2528280" y="4460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754" name="CustomShape 19"/>
          <p:cNvSpPr/>
          <p:nvPr/>
        </p:nvSpPr>
        <p:spPr>
          <a:xfrm>
            <a:off x="8465040" y="5420880"/>
            <a:ext cx="105840" cy="100800"/>
          </a:xfrm>
          <a:prstGeom prst="ellipse">
            <a:avLst/>
          </a:prstGeom>
          <a:solidFill>
            <a:srgbClr val="d9da82"/>
          </a:solidFill>
          <a:ln w="12600">
            <a:solidFill>
              <a:srgbClr val="ffffff"/>
            </a:solidFill>
            <a:miter/>
          </a:ln>
        </p:spPr>
      </p:sp>
      <p:sp>
        <p:nvSpPr>
          <p:cNvPr id="755" name="CustomShape 20"/>
          <p:cNvSpPr/>
          <p:nvPr/>
        </p:nvSpPr>
        <p:spPr>
          <a:xfrm>
            <a:off x="8465040" y="5909760"/>
            <a:ext cx="105840" cy="100800"/>
          </a:xfrm>
          <a:prstGeom prst="ellipse">
            <a:avLst/>
          </a:prstGeom>
          <a:solidFill>
            <a:srgbClr val="ea9293"/>
          </a:solidFill>
          <a:ln w="12600">
            <a:solidFill>
              <a:srgbClr val="ffffff"/>
            </a:solidFill>
            <a:miter/>
          </a:ln>
        </p:spPr>
      </p:sp>
    </p:spTree>
  </p:cSld>
  <p:transition spd="slow">
    <p:fade/>
  </p:transition>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56" name="Picture 12" descr=""/>
          <p:cNvPicPr/>
          <p:nvPr/>
        </p:nvPicPr>
        <p:blipFill>
          <a:blip r:embed="rId1"/>
          <a:stretch>
            <a:fillRect/>
          </a:stretch>
        </p:blipFill>
        <p:spPr>
          <a:xfrm>
            <a:off x="13196520" y="-3654720"/>
            <a:ext cx="10057680" cy="7309080"/>
          </a:xfrm>
          <a:prstGeom prst="rect">
            <a:avLst/>
          </a:prstGeom>
          <a:ln>
            <a:noFill/>
          </a:ln>
        </p:spPr>
      </p:pic>
      <p:pic>
        <p:nvPicPr>
          <p:cNvPr id="757" name="Picture 13" descr=""/>
          <p:cNvPicPr/>
          <p:nvPr/>
        </p:nvPicPr>
        <p:blipFill>
          <a:blip r:embed="rId2"/>
          <a:stretch>
            <a:fillRect/>
          </a:stretch>
        </p:blipFill>
        <p:spPr>
          <a:xfrm>
            <a:off x="19557720" y="5090400"/>
            <a:ext cx="10018800" cy="7379640"/>
          </a:xfrm>
          <a:prstGeom prst="rect">
            <a:avLst/>
          </a:prstGeom>
          <a:ln>
            <a:noFill/>
          </a:ln>
        </p:spPr>
      </p:pic>
      <p:pic>
        <p:nvPicPr>
          <p:cNvPr id="758" name="Picture 14" descr=""/>
          <p:cNvPicPr/>
          <p:nvPr/>
        </p:nvPicPr>
        <p:blipFill>
          <a:blip r:embed="rId3"/>
          <a:stretch>
            <a:fillRect/>
          </a:stretch>
        </p:blipFill>
        <p:spPr>
          <a:xfrm>
            <a:off x="13196520" y="-5393880"/>
            <a:ext cx="10092240" cy="6323760"/>
          </a:xfrm>
          <a:prstGeom prst="rect">
            <a:avLst/>
          </a:prstGeom>
          <a:ln>
            <a:noFill/>
          </a:ln>
        </p:spPr>
      </p:pic>
      <p:pic>
        <p:nvPicPr>
          <p:cNvPr id="759" name="Picture 15" descr=""/>
          <p:cNvPicPr/>
          <p:nvPr/>
        </p:nvPicPr>
        <p:blipFill>
          <a:blip r:embed="rId4"/>
          <a:stretch>
            <a:fillRect/>
          </a:stretch>
        </p:blipFill>
        <p:spPr>
          <a:xfrm>
            <a:off x="0" y="340560"/>
            <a:ext cx="9978840" cy="7244280"/>
          </a:xfrm>
          <a:prstGeom prst="rect">
            <a:avLst/>
          </a:prstGeom>
          <a:ln>
            <a:noFill/>
          </a:ln>
        </p:spPr>
      </p:pic>
      <p:pic>
        <p:nvPicPr>
          <p:cNvPr id="760" name="Picture 16" descr=""/>
          <p:cNvPicPr/>
          <p:nvPr/>
        </p:nvPicPr>
        <p:blipFill>
          <a:blip r:embed="rId5"/>
          <a:stretch>
            <a:fillRect/>
          </a:stretch>
        </p:blipFill>
        <p:spPr>
          <a:xfrm>
            <a:off x="25710840" y="-5957280"/>
            <a:ext cx="9115920" cy="7029720"/>
          </a:xfrm>
          <a:prstGeom prst="rect">
            <a:avLst/>
          </a:prstGeom>
          <a:ln>
            <a:noFill/>
          </a:ln>
        </p:spPr>
      </p:pic>
      <p:sp>
        <p:nvSpPr>
          <p:cNvPr id="761"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762"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763"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764"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765"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766" name="CustomShape 6"/>
          <p:cNvSpPr/>
          <p:nvPr/>
        </p:nvSpPr>
        <p:spPr>
          <a:xfrm>
            <a:off x="8745120" y="3524400"/>
            <a:ext cx="175320" cy="172080"/>
          </a:xfrm>
          <a:prstGeom prst="ellipse">
            <a:avLst/>
          </a:prstGeom>
          <a:solidFill>
            <a:srgbClr val="427aae"/>
          </a:solidFill>
          <a:ln w="41400">
            <a:solidFill>
              <a:srgbClr val="ffffff"/>
            </a:solidFill>
            <a:miter/>
          </a:ln>
        </p:spPr>
      </p:sp>
      <p:sp>
        <p:nvSpPr>
          <p:cNvPr id="767"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768" name="CustomShape 8"/>
          <p:cNvSpPr/>
          <p:nvPr/>
        </p:nvSpPr>
        <p:spPr>
          <a:xfrm>
            <a:off x="8745120" y="3351600"/>
            <a:ext cx="175320" cy="172080"/>
          </a:xfrm>
          <a:prstGeom prst="ellipse">
            <a:avLst/>
          </a:prstGeom>
          <a:solidFill>
            <a:srgbClr val="cacc4f"/>
          </a:solidFill>
          <a:ln w="41400">
            <a:solidFill>
              <a:srgbClr val="ffffff"/>
            </a:solidFill>
            <a:miter/>
          </a:ln>
        </p:spPr>
      </p:sp>
      <p:sp>
        <p:nvSpPr>
          <p:cNvPr id="769" name="CustomShape 9"/>
          <p:cNvSpPr/>
          <p:nvPr/>
        </p:nvSpPr>
        <p:spPr>
          <a:xfrm>
            <a:off x="6350760" y="40035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770" name="CustomShape 10"/>
          <p:cNvSpPr/>
          <p:nvPr/>
        </p:nvSpPr>
        <p:spPr>
          <a:xfrm>
            <a:off x="8014680" y="5578920"/>
            <a:ext cx="105840" cy="100800"/>
          </a:xfrm>
          <a:prstGeom prst="ellipse">
            <a:avLst/>
          </a:prstGeom>
          <a:solidFill>
            <a:srgbClr val="d9da82"/>
          </a:solidFill>
          <a:ln w="12600">
            <a:solidFill>
              <a:srgbClr val="ffffff"/>
            </a:solidFill>
            <a:miter/>
          </a:ln>
        </p:spPr>
      </p:sp>
      <p:sp>
        <p:nvSpPr>
          <p:cNvPr id="771" name="CustomShape 11"/>
          <p:cNvSpPr/>
          <p:nvPr/>
        </p:nvSpPr>
        <p:spPr>
          <a:xfrm>
            <a:off x="8015040" y="6117480"/>
            <a:ext cx="105840" cy="100800"/>
          </a:xfrm>
          <a:prstGeom prst="ellipse">
            <a:avLst/>
          </a:prstGeom>
          <a:solidFill>
            <a:srgbClr val="ea9293"/>
          </a:solidFill>
          <a:ln w="12600">
            <a:solidFill>
              <a:srgbClr val="ffffff"/>
            </a:solidFill>
            <a:miter/>
          </a:ln>
        </p:spPr>
      </p:sp>
      <p:sp>
        <p:nvSpPr>
          <p:cNvPr id="772" name="CustomShape 12"/>
          <p:cNvSpPr/>
          <p:nvPr/>
        </p:nvSpPr>
        <p:spPr>
          <a:xfrm>
            <a:off x="8323560" y="5477400"/>
            <a:ext cx="105840" cy="100800"/>
          </a:xfrm>
          <a:prstGeom prst="ellipse">
            <a:avLst/>
          </a:prstGeom>
          <a:solidFill>
            <a:srgbClr val="d9da82"/>
          </a:solidFill>
          <a:ln w="12600">
            <a:solidFill>
              <a:srgbClr val="ffffff"/>
            </a:solidFill>
            <a:miter/>
          </a:ln>
        </p:spPr>
      </p:sp>
      <p:sp>
        <p:nvSpPr>
          <p:cNvPr id="773" name="CustomShape 13"/>
          <p:cNvSpPr/>
          <p:nvPr/>
        </p:nvSpPr>
        <p:spPr>
          <a:xfrm>
            <a:off x="8465040" y="5420880"/>
            <a:ext cx="105840" cy="100800"/>
          </a:xfrm>
          <a:prstGeom prst="ellipse">
            <a:avLst/>
          </a:prstGeom>
          <a:solidFill>
            <a:srgbClr val="d9da82"/>
          </a:solidFill>
          <a:ln w="12600">
            <a:solidFill>
              <a:srgbClr val="ffffff"/>
            </a:solidFill>
            <a:miter/>
          </a:ln>
        </p:spPr>
      </p:sp>
      <p:sp>
        <p:nvSpPr>
          <p:cNvPr id="774" name="CustomShape 14"/>
          <p:cNvSpPr/>
          <p:nvPr/>
        </p:nvSpPr>
        <p:spPr>
          <a:xfrm>
            <a:off x="8321040" y="5971680"/>
            <a:ext cx="105840" cy="100800"/>
          </a:xfrm>
          <a:prstGeom prst="ellipse">
            <a:avLst/>
          </a:prstGeom>
          <a:solidFill>
            <a:srgbClr val="ea9293"/>
          </a:solidFill>
          <a:ln w="12600">
            <a:solidFill>
              <a:srgbClr val="ffffff"/>
            </a:solidFill>
            <a:miter/>
          </a:ln>
        </p:spPr>
      </p:sp>
      <p:sp>
        <p:nvSpPr>
          <p:cNvPr id="775" name="CustomShape 15"/>
          <p:cNvSpPr/>
          <p:nvPr/>
        </p:nvSpPr>
        <p:spPr>
          <a:xfrm>
            <a:off x="8451360" y="5912280"/>
            <a:ext cx="105840" cy="100800"/>
          </a:xfrm>
          <a:prstGeom prst="ellipse">
            <a:avLst/>
          </a:prstGeom>
          <a:solidFill>
            <a:srgbClr val="ea9293"/>
          </a:solidFill>
          <a:ln w="12600">
            <a:solidFill>
              <a:srgbClr val="ffffff"/>
            </a:solidFill>
            <a:miter/>
          </a:ln>
        </p:spPr>
      </p:sp>
      <p:sp>
        <p:nvSpPr>
          <p:cNvPr id="776" name="CustomShape 16"/>
          <p:cNvSpPr/>
          <p:nvPr/>
        </p:nvSpPr>
        <p:spPr>
          <a:xfrm>
            <a:off x="6350760" y="43113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777" name="CustomShape 17"/>
          <p:cNvSpPr/>
          <p:nvPr/>
        </p:nvSpPr>
        <p:spPr>
          <a:xfrm>
            <a:off x="6350760" y="463680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778" name="CustomShape 18"/>
          <p:cNvSpPr/>
          <p:nvPr/>
        </p:nvSpPr>
        <p:spPr>
          <a:xfrm>
            <a:off x="6350760" y="496980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779" name="CustomShape 19"/>
          <p:cNvSpPr/>
          <p:nvPr/>
        </p:nvSpPr>
        <p:spPr>
          <a:xfrm>
            <a:off x="9027720" y="5200920"/>
            <a:ext cx="105840" cy="100800"/>
          </a:xfrm>
          <a:prstGeom prst="ellipse">
            <a:avLst/>
          </a:prstGeom>
          <a:solidFill>
            <a:srgbClr val="d9da82"/>
          </a:solidFill>
          <a:ln w="12600">
            <a:solidFill>
              <a:srgbClr val="ffffff"/>
            </a:solidFill>
            <a:miter/>
          </a:ln>
        </p:spPr>
      </p:sp>
      <p:sp>
        <p:nvSpPr>
          <p:cNvPr id="780" name="CustomShape 20"/>
          <p:cNvSpPr/>
          <p:nvPr/>
        </p:nvSpPr>
        <p:spPr>
          <a:xfrm>
            <a:off x="9027720" y="5518800"/>
            <a:ext cx="105840" cy="100800"/>
          </a:xfrm>
          <a:prstGeom prst="ellipse">
            <a:avLst/>
          </a:prstGeom>
          <a:solidFill>
            <a:srgbClr val="ea9293"/>
          </a:solidFill>
          <a:ln w="12600">
            <a:solidFill>
              <a:srgbClr val="ffffff"/>
            </a:solidFill>
            <a:miter/>
          </a:ln>
        </p:spPr>
      </p:sp>
    </p:spTree>
  </p:cSld>
  <p:transition spd="slow">
    <p:fade/>
  </p:transition>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81" name="Picture 16" descr=""/>
          <p:cNvPicPr/>
          <p:nvPr/>
        </p:nvPicPr>
        <p:blipFill>
          <a:blip r:embed="rId1"/>
          <a:stretch>
            <a:fillRect/>
          </a:stretch>
        </p:blipFill>
        <p:spPr>
          <a:xfrm>
            <a:off x="-47160" y="0"/>
            <a:ext cx="10104840" cy="7792200"/>
          </a:xfrm>
          <a:prstGeom prst="rect">
            <a:avLst/>
          </a:prstGeom>
          <a:ln>
            <a:noFill/>
          </a:ln>
        </p:spPr>
      </p:pic>
      <p:pic>
        <p:nvPicPr>
          <p:cNvPr id="782" name="Picture 1" descr=""/>
          <p:cNvPicPr/>
          <p:nvPr/>
        </p:nvPicPr>
        <p:blipFill>
          <a:blip r:embed="rId2"/>
          <a:stretch>
            <a:fillRect/>
          </a:stretch>
        </p:blipFill>
        <p:spPr>
          <a:xfrm>
            <a:off x="-11520360" y="95760"/>
            <a:ext cx="10081080" cy="7771680"/>
          </a:xfrm>
          <a:prstGeom prst="rect">
            <a:avLst/>
          </a:prstGeom>
          <a:ln>
            <a:noFill/>
          </a:ln>
        </p:spPr>
      </p:pic>
      <p:pic>
        <p:nvPicPr>
          <p:cNvPr id="783" name="Picture 12" descr=""/>
          <p:cNvPicPr/>
          <p:nvPr/>
        </p:nvPicPr>
        <p:blipFill>
          <a:blip r:embed="rId3"/>
          <a:stretch>
            <a:fillRect/>
          </a:stretch>
        </p:blipFill>
        <p:spPr>
          <a:xfrm>
            <a:off x="13196520" y="-3654720"/>
            <a:ext cx="10057680" cy="7309080"/>
          </a:xfrm>
          <a:prstGeom prst="rect">
            <a:avLst/>
          </a:prstGeom>
          <a:ln>
            <a:noFill/>
          </a:ln>
        </p:spPr>
      </p:pic>
      <p:pic>
        <p:nvPicPr>
          <p:cNvPr id="784" name="Picture 13" descr=""/>
          <p:cNvPicPr/>
          <p:nvPr/>
        </p:nvPicPr>
        <p:blipFill>
          <a:blip r:embed="rId4"/>
          <a:stretch>
            <a:fillRect/>
          </a:stretch>
        </p:blipFill>
        <p:spPr>
          <a:xfrm>
            <a:off x="19557720" y="5090400"/>
            <a:ext cx="10018800" cy="7379640"/>
          </a:xfrm>
          <a:prstGeom prst="rect">
            <a:avLst/>
          </a:prstGeom>
          <a:ln>
            <a:noFill/>
          </a:ln>
        </p:spPr>
      </p:pic>
      <p:pic>
        <p:nvPicPr>
          <p:cNvPr id="785" name="Picture 14" descr=""/>
          <p:cNvPicPr/>
          <p:nvPr/>
        </p:nvPicPr>
        <p:blipFill>
          <a:blip r:embed="rId5"/>
          <a:stretch>
            <a:fillRect/>
          </a:stretch>
        </p:blipFill>
        <p:spPr>
          <a:xfrm>
            <a:off x="13196520" y="-5393880"/>
            <a:ext cx="10092240" cy="6323760"/>
          </a:xfrm>
          <a:prstGeom prst="rect">
            <a:avLst/>
          </a:prstGeom>
          <a:ln>
            <a:noFill/>
          </a:ln>
        </p:spPr>
      </p:pic>
      <p:pic>
        <p:nvPicPr>
          <p:cNvPr id="786" name="Picture 15" descr=""/>
          <p:cNvPicPr/>
          <p:nvPr/>
        </p:nvPicPr>
        <p:blipFill>
          <a:blip r:embed="rId6"/>
          <a:stretch>
            <a:fillRect/>
          </a:stretch>
        </p:blipFill>
        <p:spPr>
          <a:xfrm>
            <a:off x="11080080" y="3085200"/>
            <a:ext cx="9978840" cy="7346160"/>
          </a:xfrm>
          <a:prstGeom prst="rect">
            <a:avLst/>
          </a:prstGeom>
          <a:ln>
            <a:noFill/>
          </a:ln>
        </p:spPr>
      </p:pic>
      <p:sp>
        <p:nvSpPr>
          <p:cNvPr id="787"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788"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789" name="CustomShape 3"/>
          <p:cNvSpPr/>
          <p:nvPr/>
        </p:nvSpPr>
        <p:spPr>
          <a:xfrm>
            <a:off x="-2233440" y="4094640"/>
            <a:ext cx="175320" cy="172080"/>
          </a:xfrm>
          <a:prstGeom prst="ellipse">
            <a:avLst/>
          </a:prstGeom>
          <a:solidFill>
            <a:srgbClr val="427aae"/>
          </a:solidFill>
          <a:ln w="41400">
            <a:solidFill>
              <a:srgbClr val="ffffff"/>
            </a:solidFill>
            <a:miter/>
          </a:ln>
        </p:spPr>
      </p:sp>
      <p:sp>
        <p:nvSpPr>
          <p:cNvPr id="790" name="CustomShape 4"/>
          <p:cNvSpPr/>
          <p:nvPr/>
        </p:nvSpPr>
        <p:spPr>
          <a:xfrm>
            <a:off x="-2206440" y="3629520"/>
            <a:ext cx="175320" cy="172080"/>
          </a:xfrm>
          <a:prstGeom prst="ellipse">
            <a:avLst/>
          </a:prstGeom>
          <a:solidFill>
            <a:srgbClr val="cacc4f"/>
          </a:solidFill>
          <a:ln w="41400">
            <a:solidFill>
              <a:srgbClr val="ffffff"/>
            </a:solidFill>
            <a:miter/>
          </a:ln>
        </p:spPr>
      </p:sp>
      <p:sp>
        <p:nvSpPr>
          <p:cNvPr id="791" name="CustomShape 5"/>
          <p:cNvSpPr/>
          <p:nvPr/>
        </p:nvSpPr>
        <p:spPr>
          <a:xfrm>
            <a:off x="-1860840" y="4026240"/>
            <a:ext cx="175320" cy="172080"/>
          </a:xfrm>
          <a:prstGeom prst="ellipse">
            <a:avLst/>
          </a:prstGeom>
          <a:solidFill>
            <a:srgbClr val="427aae"/>
          </a:solidFill>
          <a:ln w="41400">
            <a:solidFill>
              <a:srgbClr val="ffffff"/>
            </a:solidFill>
            <a:miter/>
          </a:ln>
        </p:spPr>
      </p:sp>
      <p:sp>
        <p:nvSpPr>
          <p:cNvPr id="792" name="CustomShape 6"/>
          <p:cNvSpPr/>
          <p:nvPr/>
        </p:nvSpPr>
        <p:spPr>
          <a:xfrm>
            <a:off x="-1492920" y="4068360"/>
            <a:ext cx="175320" cy="172080"/>
          </a:xfrm>
          <a:prstGeom prst="ellipse">
            <a:avLst/>
          </a:prstGeom>
          <a:solidFill>
            <a:srgbClr val="427aae"/>
          </a:solidFill>
          <a:ln w="41400">
            <a:solidFill>
              <a:srgbClr val="ffffff"/>
            </a:solidFill>
            <a:miter/>
          </a:ln>
        </p:spPr>
      </p:sp>
      <p:sp>
        <p:nvSpPr>
          <p:cNvPr id="793" name="CustomShape 7"/>
          <p:cNvSpPr/>
          <p:nvPr/>
        </p:nvSpPr>
        <p:spPr>
          <a:xfrm>
            <a:off x="-1860840" y="3102840"/>
            <a:ext cx="175320" cy="172080"/>
          </a:xfrm>
          <a:prstGeom prst="ellipse">
            <a:avLst/>
          </a:prstGeom>
          <a:solidFill>
            <a:srgbClr val="cacc4f"/>
          </a:solidFill>
          <a:ln w="41400">
            <a:solidFill>
              <a:srgbClr val="ffffff"/>
            </a:solidFill>
            <a:miter/>
          </a:ln>
        </p:spPr>
      </p:sp>
      <p:sp>
        <p:nvSpPr>
          <p:cNvPr id="794" name="CustomShape 8"/>
          <p:cNvSpPr/>
          <p:nvPr/>
        </p:nvSpPr>
        <p:spPr>
          <a:xfrm>
            <a:off x="-1492920" y="3895560"/>
            <a:ext cx="175320" cy="172080"/>
          </a:xfrm>
          <a:prstGeom prst="ellipse">
            <a:avLst/>
          </a:prstGeom>
          <a:solidFill>
            <a:srgbClr val="cacc4f"/>
          </a:solidFill>
          <a:ln w="41400">
            <a:solidFill>
              <a:srgbClr val="ffffff"/>
            </a:solidFill>
            <a:miter/>
          </a:ln>
        </p:spPr>
      </p:sp>
      <p:sp>
        <p:nvSpPr>
          <p:cNvPr id="795" name="CustomShape 9"/>
          <p:cNvSpPr/>
          <p:nvPr/>
        </p:nvSpPr>
        <p:spPr>
          <a:xfrm>
            <a:off x="-3887280" y="45475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796" name="CustomShape 10"/>
          <p:cNvSpPr/>
          <p:nvPr/>
        </p:nvSpPr>
        <p:spPr>
          <a:xfrm>
            <a:off x="-2223360" y="6122880"/>
            <a:ext cx="105840" cy="100800"/>
          </a:xfrm>
          <a:prstGeom prst="ellipse">
            <a:avLst/>
          </a:prstGeom>
          <a:solidFill>
            <a:srgbClr val="d9da82"/>
          </a:solidFill>
          <a:ln w="12600">
            <a:solidFill>
              <a:srgbClr val="ffffff"/>
            </a:solidFill>
            <a:miter/>
          </a:ln>
        </p:spPr>
      </p:sp>
      <p:sp>
        <p:nvSpPr>
          <p:cNvPr id="797" name="CustomShape 11"/>
          <p:cNvSpPr/>
          <p:nvPr/>
        </p:nvSpPr>
        <p:spPr>
          <a:xfrm>
            <a:off x="-2223000" y="6661800"/>
            <a:ext cx="105840" cy="100800"/>
          </a:xfrm>
          <a:prstGeom prst="ellipse">
            <a:avLst/>
          </a:prstGeom>
          <a:solidFill>
            <a:srgbClr val="ea9293"/>
          </a:solidFill>
          <a:ln w="12600">
            <a:solidFill>
              <a:srgbClr val="ffffff"/>
            </a:solidFill>
            <a:miter/>
          </a:ln>
        </p:spPr>
      </p:sp>
      <p:sp>
        <p:nvSpPr>
          <p:cNvPr id="798" name="CustomShape 12"/>
          <p:cNvSpPr/>
          <p:nvPr/>
        </p:nvSpPr>
        <p:spPr>
          <a:xfrm>
            <a:off x="-1914480" y="6021360"/>
            <a:ext cx="105840" cy="100800"/>
          </a:xfrm>
          <a:prstGeom prst="ellipse">
            <a:avLst/>
          </a:prstGeom>
          <a:solidFill>
            <a:srgbClr val="d9da82"/>
          </a:solidFill>
          <a:ln w="12600">
            <a:solidFill>
              <a:srgbClr val="ffffff"/>
            </a:solidFill>
            <a:miter/>
          </a:ln>
        </p:spPr>
      </p:sp>
      <p:sp>
        <p:nvSpPr>
          <p:cNvPr id="799" name="CustomShape 13"/>
          <p:cNvSpPr/>
          <p:nvPr/>
        </p:nvSpPr>
        <p:spPr>
          <a:xfrm>
            <a:off x="-1773000" y="5964840"/>
            <a:ext cx="105840" cy="100800"/>
          </a:xfrm>
          <a:prstGeom prst="ellipse">
            <a:avLst/>
          </a:prstGeom>
          <a:solidFill>
            <a:srgbClr val="d9da82"/>
          </a:solidFill>
          <a:ln w="12600">
            <a:solidFill>
              <a:srgbClr val="ffffff"/>
            </a:solidFill>
            <a:miter/>
          </a:ln>
        </p:spPr>
      </p:sp>
      <p:sp>
        <p:nvSpPr>
          <p:cNvPr id="800" name="CustomShape 14"/>
          <p:cNvSpPr/>
          <p:nvPr/>
        </p:nvSpPr>
        <p:spPr>
          <a:xfrm>
            <a:off x="-1917000" y="6515640"/>
            <a:ext cx="105840" cy="100800"/>
          </a:xfrm>
          <a:prstGeom prst="ellipse">
            <a:avLst/>
          </a:prstGeom>
          <a:solidFill>
            <a:srgbClr val="ea9293"/>
          </a:solidFill>
          <a:ln w="12600">
            <a:solidFill>
              <a:srgbClr val="ffffff"/>
            </a:solidFill>
            <a:miter/>
          </a:ln>
        </p:spPr>
      </p:sp>
      <p:sp>
        <p:nvSpPr>
          <p:cNvPr id="801" name="CustomShape 15"/>
          <p:cNvSpPr/>
          <p:nvPr/>
        </p:nvSpPr>
        <p:spPr>
          <a:xfrm>
            <a:off x="-1786680" y="6456240"/>
            <a:ext cx="105840" cy="100800"/>
          </a:xfrm>
          <a:prstGeom prst="ellipse">
            <a:avLst/>
          </a:prstGeom>
          <a:solidFill>
            <a:srgbClr val="ea9293"/>
          </a:solidFill>
          <a:ln w="12600">
            <a:solidFill>
              <a:srgbClr val="ffffff"/>
            </a:solidFill>
            <a:miter/>
          </a:ln>
        </p:spPr>
      </p:sp>
      <p:sp>
        <p:nvSpPr>
          <p:cNvPr id="802" name="CustomShape 16"/>
          <p:cNvSpPr/>
          <p:nvPr/>
        </p:nvSpPr>
        <p:spPr>
          <a:xfrm>
            <a:off x="-3887280" y="48553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803" name="CustomShape 17"/>
          <p:cNvSpPr/>
          <p:nvPr/>
        </p:nvSpPr>
        <p:spPr>
          <a:xfrm>
            <a:off x="-3887280" y="51811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804" name="CustomShape 18"/>
          <p:cNvSpPr/>
          <p:nvPr/>
        </p:nvSpPr>
        <p:spPr>
          <a:xfrm>
            <a:off x="-3887280" y="55141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805" name="CustomShape 19"/>
          <p:cNvSpPr/>
          <p:nvPr/>
        </p:nvSpPr>
        <p:spPr>
          <a:xfrm>
            <a:off x="-1210320" y="5744880"/>
            <a:ext cx="105840" cy="100800"/>
          </a:xfrm>
          <a:prstGeom prst="ellipse">
            <a:avLst/>
          </a:prstGeom>
          <a:solidFill>
            <a:srgbClr val="d9da82"/>
          </a:solidFill>
          <a:ln w="12600">
            <a:solidFill>
              <a:srgbClr val="ffffff"/>
            </a:solidFill>
            <a:miter/>
          </a:ln>
        </p:spPr>
      </p:sp>
      <p:sp>
        <p:nvSpPr>
          <p:cNvPr id="806" name="CustomShape 20"/>
          <p:cNvSpPr/>
          <p:nvPr/>
        </p:nvSpPr>
        <p:spPr>
          <a:xfrm>
            <a:off x="-1210320" y="6062760"/>
            <a:ext cx="105840" cy="100800"/>
          </a:xfrm>
          <a:prstGeom prst="ellipse">
            <a:avLst/>
          </a:prstGeom>
          <a:solidFill>
            <a:srgbClr val="ea9293"/>
          </a:solidFill>
          <a:ln w="12600">
            <a:solidFill>
              <a:srgbClr val="ffffff"/>
            </a:solidFill>
            <a:miter/>
          </a:ln>
        </p:spPr>
      </p:sp>
    </p:spTree>
  </p:cSld>
  <p:transition spd="slow">
    <p:fade/>
  </p:transition>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07" name="Picture 16" descr=""/>
          <p:cNvPicPr/>
          <p:nvPr/>
        </p:nvPicPr>
        <p:blipFill>
          <a:blip r:embed="rId1"/>
          <a:stretch>
            <a:fillRect/>
          </a:stretch>
        </p:blipFill>
        <p:spPr>
          <a:xfrm>
            <a:off x="-13992840" y="-180720"/>
            <a:ext cx="10104840" cy="7792200"/>
          </a:xfrm>
          <a:prstGeom prst="rect">
            <a:avLst/>
          </a:prstGeom>
          <a:ln>
            <a:noFill/>
          </a:ln>
        </p:spPr>
      </p:pic>
      <p:pic>
        <p:nvPicPr>
          <p:cNvPr id="808" name="Picture 1" descr=""/>
          <p:cNvPicPr/>
          <p:nvPr/>
        </p:nvPicPr>
        <p:blipFill>
          <a:blip r:embed="rId2"/>
          <a:stretch>
            <a:fillRect/>
          </a:stretch>
        </p:blipFill>
        <p:spPr>
          <a:xfrm>
            <a:off x="2880" y="9360"/>
            <a:ext cx="10081080" cy="7771680"/>
          </a:xfrm>
          <a:prstGeom prst="rect">
            <a:avLst/>
          </a:prstGeom>
          <a:ln>
            <a:noFill/>
          </a:ln>
        </p:spPr>
      </p:pic>
      <p:pic>
        <p:nvPicPr>
          <p:cNvPr id="809" name="Picture 12" descr=""/>
          <p:cNvPicPr/>
          <p:nvPr/>
        </p:nvPicPr>
        <p:blipFill>
          <a:blip r:embed="rId3"/>
          <a:stretch>
            <a:fillRect/>
          </a:stretch>
        </p:blipFill>
        <p:spPr>
          <a:xfrm>
            <a:off x="13196520" y="-3654720"/>
            <a:ext cx="10057680" cy="7309080"/>
          </a:xfrm>
          <a:prstGeom prst="rect">
            <a:avLst/>
          </a:prstGeom>
          <a:ln>
            <a:noFill/>
          </a:ln>
        </p:spPr>
      </p:pic>
      <p:pic>
        <p:nvPicPr>
          <p:cNvPr id="810" name="Picture 13" descr=""/>
          <p:cNvPicPr/>
          <p:nvPr/>
        </p:nvPicPr>
        <p:blipFill>
          <a:blip r:embed="rId4"/>
          <a:stretch>
            <a:fillRect/>
          </a:stretch>
        </p:blipFill>
        <p:spPr>
          <a:xfrm>
            <a:off x="19557720" y="5090400"/>
            <a:ext cx="10018800" cy="7379640"/>
          </a:xfrm>
          <a:prstGeom prst="rect">
            <a:avLst/>
          </a:prstGeom>
          <a:ln>
            <a:noFill/>
          </a:ln>
        </p:spPr>
      </p:pic>
      <p:pic>
        <p:nvPicPr>
          <p:cNvPr id="811" name="Picture 14" descr=""/>
          <p:cNvPicPr/>
          <p:nvPr/>
        </p:nvPicPr>
        <p:blipFill>
          <a:blip r:embed="rId5"/>
          <a:stretch>
            <a:fillRect/>
          </a:stretch>
        </p:blipFill>
        <p:spPr>
          <a:xfrm>
            <a:off x="13196520" y="-5393880"/>
            <a:ext cx="10092240" cy="6323760"/>
          </a:xfrm>
          <a:prstGeom prst="rect">
            <a:avLst/>
          </a:prstGeom>
          <a:ln>
            <a:noFill/>
          </a:ln>
        </p:spPr>
      </p:pic>
      <p:pic>
        <p:nvPicPr>
          <p:cNvPr id="812" name="Picture 15" descr=""/>
          <p:cNvPicPr/>
          <p:nvPr/>
        </p:nvPicPr>
        <p:blipFill>
          <a:blip r:embed="rId6"/>
          <a:stretch>
            <a:fillRect/>
          </a:stretch>
        </p:blipFill>
        <p:spPr>
          <a:xfrm>
            <a:off x="11080080" y="3085200"/>
            <a:ext cx="9978840" cy="7346160"/>
          </a:xfrm>
          <a:prstGeom prst="rect">
            <a:avLst/>
          </a:prstGeom>
          <a:ln>
            <a:noFill/>
          </a:ln>
        </p:spPr>
      </p:pic>
      <p:sp>
        <p:nvSpPr>
          <p:cNvPr id="813"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814"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815" name="CustomShape 3"/>
          <p:cNvSpPr/>
          <p:nvPr/>
        </p:nvSpPr>
        <p:spPr>
          <a:xfrm>
            <a:off x="-2233440" y="4094640"/>
            <a:ext cx="175320" cy="172080"/>
          </a:xfrm>
          <a:prstGeom prst="ellipse">
            <a:avLst/>
          </a:prstGeom>
          <a:solidFill>
            <a:srgbClr val="427aae"/>
          </a:solidFill>
          <a:ln w="41400">
            <a:solidFill>
              <a:srgbClr val="ffffff"/>
            </a:solidFill>
            <a:miter/>
          </a:ln>
        </p:spPr>
      </p:sp>
      <p:sp>
        <p:nvSpPr>
          <p:cNvPr id="816" name="CustomShape 4"/>
          <p:cNvSpPr/>
          <p:nvPr/>
        </p:nvSpPr>
        <p:spPr>
          <a:xfrm>
            <a:off x="-2206440" y="3629520"/>
            <a:ext cx="175320" cy="172080"/>
          </a:xfrm>
          <a:prstGeom prst="ellipse">
            <a:avLst/>
          </a:prstGeom>
          <a:solidFill>
            <a:srgbClr val="cacc4f"/>
          </a:solidFill>
          <a:ln w="41400">
            <a:solidFill>
              <a:srgbClr val="ffffff"/>
            </a:solidFill>
            <a:miter/>
          </a:ln>
        </p:spPr>
      </p:sp>
      <p:sp>
        <p:nvSpPr>
          <p:cNvPr id="817" name="CustomShape 5"/>
          <p:cNvSpPr/>
          <p:nvPr/>
        </p:nvSpPr>
        <p:spPr>
          <a:xfrm>
            <a:off x="-1860840" y="4026240"/>
            <a:ext cx="175320" cy="172080"/>
          </a:xfrm>
          <a:prstGeom prst="ellipse">
            <a:avLst/>
          </a:prstGeom>
          <a:solidFill>
            <a:srgbClr val="427aae"/>
          </a:solidFill>
          <a:ln w="41400">
            <a:solidFill>
              <a:srgbClr val="ffffff"/>
            </a:solidFill>
            <a:miter/>
          </a:ln>
        </p:spPr>
      </p:sp>
      <p:sp>
        <p:nvSpPr>
          <p:cNvPr id="818" name="CustomShape 6"/>
          <p:cNvSpPr/>
          <p:nvPr/>
        </p:nvSpPr>
        <p:spPr>
          <a:xfrm>
            <a:off x="-1492920" y="4068360"/>
            <a:ext cx="175320" cy="172080"/>
          </a:xfrm>
          <a:prstGeom prst="ellipse">
            <a:avLst/>
          </a:prstGeom>
          <a:solidFill>
            <a:srgbClr val="427aae"/>
          </a:solidFill>
          <a:ln w="41400">
            <a:solidFill>
              <a:srgbClr val="ffffff"/>
            </a:solidFill>
            <a:miter/>
          </a:ln>
        </p:spPr>
      </p:sp>
      <p:sp>
        <p:nvSpPr>
          <p:cNvPr id="819" name="CustomShape 7"/>
          <p:cNvSpPr/>
          <p:nvPr/>
        </p:nvSpPr>
        <p:spPr>
          <a:xfrm>
            <a:off x="-1860840" y="3102840"/>
            <a:ext cx="175320" cy="172080"/>
          </a:xfrm>
          <a:prstGeom prst="ellipse">
            <a:avLst/>
          </a:prstGeom>
          <a:solidFill>
            <a:srgbClr val="cacc4f"/>
          </a:solidFill>
          <a:ln w="41400">
            <a:solidFill>
              <a:srgbClr val="ffffff"/>
            </a:solidFill>
            <a:miter/>
          </a:ln>
        </p:spPr>
      </p:sp>
      <p:sp>
        <p:nvSpPr>
          <p:cNvPr id="820" name="CustomShape 8"/>
          <p:cNvSpPr/>
          <p:nvPr/>
        </p:nvSpPr>
        <p:spPr>
          <a:xfrm>
            <a:off x="-1492920" y="3895560"/>
            <a:ext cx="175320" cy="172080"/>
          </a:xfrm>
          <a:prstGeom prst="ellipse">
            <a:avLst/>
          </a:prstGeom>
          <a:solidFill>
            <a:srgbClr val="cacc4f"/>
          </a:solidFill>
          <a:ln w="41400">
            <a:solidFill>
              <a:srgbClr val="ffffff"/>
            </a:solidFill>
            <a:miter/>
          </a:ln>
        </p:spPr>
      </p:sp>
      <p:sp>
        <p:nvSpPr>
          <p:cNvPr id="821" name="CustomShape 9"/>
          <p:cNvSpPr/>
          <p:nvPr/>
        </p:nvSpPr>
        <p:spPr>
          <a:xfrm>
            <a:off x="-3887280" y="45475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822" name="CustomShape 10"/>
          <p:cNvSpPr/>
          <p:nvPr/>
        </p:nvSpPr>
        <p:spPr>
          <a:xfrm>
            <a:off x="-2223360" y="6122880"/>
            <a:ext cx="105840" cy="100800"/>
          </a:xfrm>
          <a:prstGeom prst="ellipse">
            <a:avLst/>
          </a:prstGeom>
          <a:solidFill>
            <a:srgbClr val="d9da82"/>
          </a:solidFill>
          <a:ln w="12600">
            <a:solidFill>
              <a:srgbClr val="ffffff"/>
            </a:solidFill>
            <a:miter/>
          </a:ln>
        </p:spPr>
      </p:sp>
      <p:sp>
        <p:nvSpPr>
          <p:cNvPr id="823" name="CustomShape 11"/>
          <p:cNvSpPr/>
          <p:nvPr/>
        </p:nvSpPr>
        <p:spPr>
          <a:xfrm>
            <a:off x="-2223000" y="6661800"/>
            <a:ext cx="105840" cy="100800"/>
          </a:xfrm>
          <a:prstGeom prst="ellipse">
            <a:avLst/>
          </a:prstGeom>
          <a:solidFill>
            <a:srgbClr val="ea9293"/>
          </a:solidFill>
          <a:ln w="12600">
            <a:solidFill>
              <a:srgbClr val="ffffff"/>
            </a:solidFill>
            <a:miter/>
          </a:ln>
        </p:spPr>
      </p:sp>
      <p:sp>
        <p:nvSpPr>
          <p:cNvPr id="824" name="CustomShape 12"/>
          <p:cNvSpPr/>
          <p:nvPr/>
        </p:nvSpPr>
        <p:spPr>
          <a:xfrm>
            <a:off x="-1914480" y="6021360"/>
            <a:ext cx="105840" cy="100800"/>
          </a:xfrm>
          <a:prstGeom prst="ellipse">
            <a:avLst/>
          </a:prstGeom>
          <a:solidFill>
            <a:srgbClr val="d9da82"/>
          </a:solidFill>
          <a:ln w="12600">
            <a:solidFill>
              <a:srgbClr val="ffffff"/>
            </a:solidFill>
            <a:miter/>
          </a:ln>
        </p:spPr>
      </p:sp>
      <p:sp>
        <p:nvSpPr>
          <p:cNvPr id="825" name="CustomShape 13"/>
          <p:cNvSpPr/>
          <p:nvPr/>
        </p:nvSpPr>
        <p:spPr>
          <a:xfrm>
            <a:off x="-1773000" y="5964840"/>
            <a:ext cx="105840" cy="100800"/>
          </a:xfrm>
          <a:prstGeom prst="ellipse">
            <a:avLst/>
          </a:prstGeom>
          <a:solidFill>
            <a:srgbClr val="d9da82"/>
          </a:solidFill>
          <a:ln w="12600">
            <a:solidFill>
              <a:srgbClr val="ffffff"/>
            </a:solidFill>
            <a:miter/>
          </a:ln>
        </p:spPr>
      </p:sp>
      <p:sp>
        <p:nvSpPr>
          <p:cNvPr id="826" name="CustomShape 14"/>
          <p:cNvSpPr/>
          <p:nvPr/>
        </p:nvSpPr>
        <p:spPr>
          <a:xfrm>
            <a:off x="-1917000" y="6515640"/>
            <a:ext cx="105840" cy="100800"/>
          </a:xfrm>
          <a:prstGeom prst="ellipse">
            <a:avLst/>
          </a:prstGeom>
          <a:solidFill>
            <a:srgbClr val="ea9293"/>
          </a:solidFill>
          <a:ln w="12600">
            <a:solidFill>
              <a:srgbClr val="ffffff"/>
            </a:solidFill>
            <a:miter/>
          </a:ln>
        </p:spPr>
      </p:sp>
      <p:sp>
        <p:nvSpPr>
          <p:cNvPr id="827" name="CustomShape 15"/>
          <p:cNvSpPr/>
          <p:nvPr/>
        </p:nvSpPr>
        <p:spPr>
          <a:xfrm>
            <a:off x="-1786680" y="6456240"/>
            <a:ext cx="105840" cy="100800"/>
          </a:xfrm>
          <a:prstGeom prst="ellipse">
            <a:avLst/>
          </a:prstGeom>
          <a:solidFill>
            <a:srgbClr val="ea9293"/>
          </a:solidFill>
          <a:ln w="12600">
            <a:solidFill>
              <a:srgbClr val="ffffff"/>
            </a:solidFill>
            <a:miter/>
          </a:ln>
        </p:spPr>
      </p:sp>
      <p:sp>
        <p:nvSpPr>
          <p:cNvPr id="828" name="CustomShape 16"/>
          <p:cNvSpPr/>
          <p:nvPr/>
        </p:nvSpPr>
        <p:spPr>
          <a:xfrm>
            <a:off x="-3887280" y="48553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829" name="CustomShape 17"/>
          <p:cNvSpPr/>
          <p:nvPr/>
        </p:nvSpPr>
        <p:spPr>
          <a:xfrm>
            <a:off x="-3887280" y="51811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830" name="CustomShape 18"/>
          <p:cNvSpPr/>
          <p:nvPr/>
        </p:nvSpPr>
        <p:spPr>
          <a:xfrm>
            <a:off x="-3887280" y="55141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831" name="CustomShape 19"/>
          <p:cNvSpPr/>
          <p:nvPr/>
        </p:nvSpPr>
        <p:spPr>
          <a:xfrm>
            <a:off x="-1210320" y="5744880"/>
            <a:ext cx="105840" cy="100800"/>
          </a:xfrm>
          <a:prstGeom prst="ellipse">
            <a:avLst/>
          </a:prstGeom>
          <a:solidFill>
            <a:srgbClr val="d9da82"/>
          </a:solidFill>
          <a:ln w="12600">
            <a:solidFill>
              <a:srgbClr val="ffffff"/>
            </a:solidFill>
            <a:miter/>
          </a:ln>
        </p:spPr>
      </p:sp>
      <p:sp>
        <p:nvSpPr>
          <p:cNvPr id="832" name="CustomShape 20"/>
          <p:cNvSpPr/>
          <p:nvPr/>
        </p:nvSpPr>
        <p:spPr>
          <a:xfrm>
            <a:off x="-1210320" y="6062760"/>
            <a:ext cx="105840" cy="100800"/>
          </a:xfrm>
          <a:prstGeom prst="ellipse">
            <a:avLst/>
          </a:prstGeom>
          <a:solidFill>
            <a:srgbClr val="ea9293"/>
          </a:solidFill>
          <a:ln w="12600">
            <a:solidFill>
              <a:srgbClr val="ffffff"/>
            </a:solidFill>
            <a:miter/>
          </a:ln>
        </p:spPr>
      </p:sp>
    </p:spTree>
  </p:cSld>
  <p:transition spd="slow">
    <p:fade/>
  </p:transition>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2" name="CustomShape 1"/>
          <p:cNvSpPr/>
          <p:nvPr/>
        </p:nvSpPr>
        <p:spPr>
          <a:xfrm rot="16200000">
            <a:off x="72720" y="3695400"/>
            <a:ext cx="1136880" cy="382320"/>
          </a:xfrm>
          <a:prstGeom prst="rect">
            <a:avLst/>
          </a:prstGeom>
          <a:noFill/>
          <a:ln>
            <a:noFill/>
          </a:ln>
        </p:spPr>
        <p:txBody>
          <a:bodyPr lIns="45000" rIns="45000" tIns="90000" bIns="90000" anchor="ctr"/>
          <a:p>
            <a:pPr algn="ctr">
              <a:lnSpc>
                <a:spcPts val="144"/>
              </a:lnSpc>
            </a:pPr>
            <a:r>
              <a:rPr lang="en-US" sz="870">
                <a:solidFill>
                  <a:srgbClr val="ffffff"/>
                </a:solidFill>
                <a:latin typeface="HK Grotesk"/>
              </a:rPr>
              <a:t>www.d-corner.com</a:t>
            </a:r>
            <a:endParaRPr/>
          </a:p>
        </p:txBody>
      </p:sp>
      <p:sp>
        <p:nvSpPr>
          <p:cNvPr id="323" name="CustomShape 2"/>
          <p:cNvSpPr/>
          <p:nvPr/>
        </p:nvSpPr>
        <p:spPr>
          <a:xfrm rot="1938600">
            <a:off x="3435120" y="5775120"/>
            <a:ext cx="1118520" cy="585000"/>
          </a:xfrm>
          <a:prstGeom prst="rect">
            <a:avLst/>
          </a:prstGeom>
          <a:solidFill>
            <a:srgbClr val="e9992d"/>
          </a:solidFill>
          <a:ln w="12600">
            <a:noFill/>
          </a:ln>
        </p:spPr>
      </p:sp>
      <p:sp>
        <p:nvSpPr>
          <p:cNvPr id="324" name="CustomShape 3"/>
          <p:cNvSpPr/>
          <p:nvPr/>
        </p:nvSpPr>
        <p:spPr>
          <a:xfrm rot="19108800">
            <a:off x="3616560" y="5164200"/>
            <a:ext cx="816840" cy="501480"/>
          </a:xfrm>
          <a:prstGeom prst="rect">
            <a:avLst/>
          </a:prstGeom>
          <a:solidFill>
            <a:srgbClr val="209078"/>
          </a:solidFill>
          <a:ln w="12600">
            <a:noFill/>
          </a:ln>
        </p:spPr>
      </p:sp>
      <p:sp>
        <p:nvSpPr>
          <p:cNvPr id="325" name="CustomShape 4"/>
          <p:cNvSpPr/>
          <p:nvPr/>
        </p:nvSpPr>
        <p:spPr>
          <a:xfrm rot="8861400">
            <a:off x="2068920" y="5773320"/>
            <a:ext cx="1118520" cy="584280"/>
          </a:xfrm>
          <a:prstGeom prst="rect">
            <a:avLst/>
          </a:prstGeom>
          <a:solidFill>
            <a:srgbClr val="2f3035"/>
          </a:solidFill>
          <a:ln w="12600">
            <a:noFill/>
          </a:ln>
        </p:spPr>
      </p:sp>
      <p:sp>
        <p:nvSpPr>
          <p:cNvPr id="326" name="CustomShape 5"/>
          <p:cNvSpPr/>
          <p:nvPr/>
        </p:nvSpPr>
        <p:spPr>
          <a:xfrm rot="13291200">
            <a:off x="2179440" y="5161320"/>
            <a:ext cx="816840" cy="500760"/>
          </a:xfrm>
          <a:prstGeom prst="rect">
            <a:avLst/>
          </a:prstGeom>
          <a:solidFill>
            <a:srgbClr val="2491bd"/>
          </a:solidFill>
          <a:ln w="12600">
            <a:noFill/>
          </a:ln>
        </p:spPr>
      </p:sp>
      <p:sp>
        <p:nvSpPr>
          <p:cNvPr id="327" name="CustomShape 6"/>
          <p:cNvSpPr/>
          <p:nvPr/>
        </p:nvSpPr>
        <p:spPr>
          <a:xfrm>
            <a:off x="2567880" y="1996560"/>
            <a:ext cx="1482120" cy="3783600"/>
          </a:xfrm>
          <a:prstGeom prst="rect">
            <a:avLst/>
          </a:prstGeom>
          <a:solidFill>
            <a:srgbClr val="2491bd"/>
          </a:solidFill>
          <a:ln w="12600">
            <a:noFill/>
          </a:ln>
        </p:spPr>
      </p:sp>
      <p:sp>
        <p:nvSpPr>
          <p:cNvPr id="328" name="CustomShape 7"/>
          <p:cNvSpPr/>
          <p:nvPr/>
        </p:nvSpPr>
        <p:spPr>
          <a:xfrm>
            <a:off x="1133640" y="977760"/>
            <a:ext cx="7608240" cy="760320"/>
          </a:xfrm>
          <a:prstGeom prst="rect">
            <a:avLst/>
          </a:prstGeom>
          <a:noFill/>
          <a:ln>
            <a:noFill/>
          </a:ln>
        </p:spPr>
        <p:txBody>
          <a:bodyPr wrap="none" lIns="90000" rIns="90000" tIns="45000" bIns="45000"/>
          <a:p>
            <a:pPr>
              <a:lnSpc>
                <a:spcPct val="100000"/>
              </a:lnSpc>
            </a:pPr>
            <a:r>
              <a:rPr lang="en-US" sz="4400">
                <a:solidFill>
                  <a:srgbClr val="318cca"/>
                </a:solidFill>
                <a:latin typeface="Open Sans"/>
              </a:rPr>
              <a:t>Business Intelligence</a:t>
            </a:r>
            <a:endParaRPr/>
          </a:p>
        </p:txBody>
      </p:sp>
      <p:sp>
        <p:nvSpPr>
          <p:cNvPr id="329" name="CustomShape 8"/>
          <p:cNvSpPr/>
          <p:nvPr/>
        </p:nvSpPr>
        <p:spPr>
          <a:xfrm>
            <a:off x="4938120" y="3501000"/>
            <a:ext cx="4333680" cy="1369080"/>
          </a:xfrm>
          <a:prstGeom prst="rect">
            <a:avLst/>
          </a:prstGeom>
          <a:noFill/>
          <a:ln>
            <a:noFill/>
          </a:ln>
        </p:spPr>
        <p:txBody>
          <a:bodyPr lIns="90000" rIns="90000" tIns="45000" bIns="45000"/>
          <a:p>
            <a:pPr>
              <a:lnSpc>
                <a:spcPct val="100000"/>
              </a:lnSpc>
            </a:pPr>
            <a:r>
              <a:rPr lang="en-US" sz="2800">
                <a:solidFill>
                  <a:srgbClr val="7f7f7f"/>
                </a:solidFill>
                <a:latin typeface="HK Grotesk"/>
              </a:rPr>
              <a:t>Uso de datos para el apoyo de la toma de decisiones</a:t>
            </a:r>
            <a:endParaRPr/>
          </a:p>
        </p:txBody>
      </p:sp>
    </p:spTree>
  </p:cSld>
  <p:transition spd="slow">
    <p:fad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CustomShape 1"/>
          <p:cNvSpPr/>
          <p:nvPr/>
        </p:nvSpPr>
        <p:spPr>
          <a:xfrm>
            <a:off x="7906680" y="2470320"/>
            <a:ext cx="1970640" cy="820800"/>
          </a:xfrm>
          <a:prstGeom prst="rect">
            <a:avLst/>
          </a:prstGeom>
          <a:noFill/>
          <a:ln>
            <a:noFill/>
          </a:ln>
        </p:spPr>
        <p:txBody>
          <a:bodyPr lIns="90000" rIns="90000" tIns="45000" bIns="45000"/>
          <a:p>
            <a:pPr algn="r">
              <a:lnSpc>
                <a:spcPct val="100000"/>
              </a:lnSpc>
            </a:pPr>
            <a:r>
              <a:rPr lang="en-US" sz="2400">
                <a:solidFill>
                  <a:srgbClr val="2f3035"/>
                </a:solidFill>
                <a:latin typeface="HK Grotesk Medium"/>
              </a:rPr>
              <a:t>Conocimiento</a:t>
            </a:r>
            <a:endParaRPr/>
          </a:p>
        </p:txBody>
      </p:sp>
      <p:sp>
        <p:nvSpPr>
          <p:cNvPr id="331" name="CustomShape 2"/>
          <p:cNvSpPr/>
          <p:nvPr/>
        </p:nvSpPr>
        <p:spPr>
          <a:xfrm>
            <a:off x="4147560" y="3042720"/>
            <a:ext cx="1714320" cy="820800"/>
          </a:xfrm>
          <a:prstGeom prst="rect">
            <a:avLst/>
          </a:prstGeom>
          <a:noFill/>
          <a:ln>
            <a:noFill/>
          </a:ln>
        </p:spPr>
        <p:txBody>
          <a:bodyPr lIns="90000" rIns="90000" tIns="45000" bIns="45000"/>
          <a:p>
            <a:pPr algn="r">
              <a:lnSpc>
                <a:spcPct val="100000"/>
              </a:lnSpc>
            </a:pPr>
            <a:r>
              <a:rPr lang="en-US" sz="2400">
                <a:solidFill>
                  <a:srgbClr val="209078"/>
                </a:solidFill>
                <a:latin typeface="HK Grotesk Medium"/>
              </a:rPr>
              <a:t>Información</a:t>
            </a:r>
            <a:endParaRPr/>
          </a:p>
        </p:txBody>
      </p:sp>
      <p:sp>
        <p:nvSpPr>
          <p:cNvPr id="332" name="CustomShape 3"/>
          <p:cNvSpPr/>
          <p:nvPr/>
        </p:nvSpPr>
        <p:spPr>
          <a:xfrm>
            <a:off x="2578680" y="5533920"/>
            <a:ext cx="894960" cy="820800"/>
          </a:xfrm>
          <a:prstGeom prst="rect">
            <a:avLst/>
          </a:prstGeom>
          <a:noFill/>
          <a:ln>
            <a:noFill/>
          </a:ln>
        </p:spPr>
        <p:txBody>
          <a:bodyPr lIns="90000" rIns="90000" tIns="45000" bIns="45000"/>
          <a:p>
            <a:pPr>
              <a:lnSpc>
                <a:spcPct val="100000"/>
              </a:lnSpc>
            </a:pPr>
            <a:r>
              <a:rPr lang="en-US" sz="2400">
                <a:solidFill>
                  <a:srgbClr val="2491bd"/>
                </a:solidFill>
                <a:latin typeface="HK Grotesk Medium"/>
              </a:rPr>
              <a:t>Datos</a:t>
            </a:r>
            <a:endParaRPr/>
          </a:p>
        </p:txBody>
      </p:sp>
      <p:sp>
        <p:nvSpPr>
          <p:cNvPr id="333" name="CustomShape 4"/>
          <p:cNvSpPr/>
          <p:nvPr/>
        </p:nvSpPr>
        <p:spPr>
          <a:xfrm>
            <a:off x="2393640" y="1333440"/>
            <a:ext cx="5916600" cy="14299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Jerarquía de los Datos</a:t>
            </a:r>
            <a:endParaRPr/>
          </a:p>
        </p:txBody>
      </p:sp>
      <p:sp>
        <p:nvSpPr>
          <p:cNvPr id="334" name="CustomShape 5"/>
          <p:cNvSpPr/>
          <p:nvPr/>
        </p:nvSpPr>
        <p:spPr>
          <a:xfrm>
            <a:off x="5807520" y="3398760"/>
            <a:ext cx="1077120" cy="1126080"/>
          </a:xfrm>
          <a:prstGeom prst="rect">
            <a:avLst/>
          </a:prstGeom>
          <a:solidFill>
            <a:srgbClr val="209078"/>
          </a:solidFill>
          <a:ln w="12600">
            <a:noFill/>
          </a:ln>
        </p:spPr>
      </p:sp>
      <p:sp>
        <p:nvSpPr>
          <p:cNvPr id="335" name="CustomShape 6"/>
          <p:cNvSpPr/>
          <p:nvPr/>
        </p:nvSpPr>
        <p:spPr>
          <a:xfrm>
            <a:off x="4676040" y="3761280"/>
            <a:ext cx="1077120" cy="1126080"/>
          </a:xfrm>
          <a:prstGeom prst="rect">
            <a:avLst/>
          </a:prstGeom>
          <a:solidFill>
            <a:srgbClr val="2491bd"/>
          </a:solidFill>
          <a:ln w="12600">
            <a:noFill/>
          </a:ln>
        </p:spPr>
      </p:sp>
      <p:sp>
        <p:nvSpPr>
          <p:cNvPr id="336" name="CustomShape 7"/>
          <p:cNvSpPr/>
          <p:nvPr/>
        </p:nvSpPr>
        <p:spPr>
          <a:xfrm>
            <a:off x="5163120" y="3398760"/>
            <a:ext cx="1227960" cy="1485720"/>
          </a:xfrm>
          <a:prstGeom prst="rect">
            <a:avLst/>
          </a:prstGeom>
          <a:solidFill>
            <a:srgbClr val="209078"/>
          </a:solidFill>
          <a:ln w="12600">
            <a:noFill/>
          </a:ln>
        </p:spPr>
      </p:sp>
      <p:sp>
        <p:nvSpPr>
          <p:cNvPr id="337" name="CustomShape 8"/>
          <p:cNvSpPr/>
          <p:nvPr/>
        </p:nvSpPr>
        <p:spPr>
          <a:xfrm>
            <a:off x="3363480" y="3761280"/>
            <a:ext cx="1900080" cy="2157840"/>
          </a:xfrm>
          <a:prstGeom prst="rect">
            <a:avLst/>
          </a:prstGeom>
          <a:solidFill>
            <a:srgbClr val="2491bd"/>
          </a:solidFill>
          <a:ln w="12600">
            <a:noFill/>
          </a:ln>
        </p:spPr>
      </p:sp>
      <p:sp>
        <p:nvSpPr>
          <p:cNvPr id="338" name="Line 9"/>
          <p:cNvSpPr/>
          <p:nvPr/>
        </p:nvSpPr>
        <p:spPr>
          <a:xfrm flipV="1">
            <a:off x="2689560" y="5898960"/>
            <a:ext cx="673920" cy="3240"/>
          </a:xfrm>
          <a:prstGeom prst="line">
            <a:avLst/>
          </a:prstGeom>
          <a:ln>
            <a:solidFill>
              <a:srgbClr val="dcdee0"/>
            </a:solidFill>
          </a:ln>
        </p:spPr>
      </p:sp>
      <p:sp>
        <p:nvSpPr>
          <p:cNvPr id="339" name="Line 10"/>
          <p:cNvSpPr/>
          <p:nvPr/>
        </p:nvSpPr>
        <p:spPr>
          <a:xfrm flipV="1">
            <a:off x="8016480" y="2820240"/>
            <a:ext cx="1775520" cy="720"/>
          </a:xfrm>
          <a:prstGeom prst="line">
            <a:avLst/>
          </a:prstGeom>
          <a:ln>
            <a:solidFill>
              <a:srgbClr val="dcdee0"/>
            </a:solidFill>
          </a:ln>
        </p:spPr>
      </p:sp>
      <p:sp>
        <p:nvSpPr>
          <p:cNvPr id="340" name="Line 11"/>
          <p:cNvSpPr/>
          <p:nvPr/>
        </p:nvSpPr>
        <p:spPr>
          <a:xfrm flipV="1">
            <a:off x="4224240" y="3402720"/>
            <a:ext cx="1577880" cy="15120"/>
          </a:xfrm>
          <a:prstGeom prst="line">
            <a:avLst/>
          </a:prstGeom>
          <a:ln>
            <a:solidFill>
              <a:srgbClr val="dcdee0"/>
            </a:solidFill>
          </a:ln>
        </p:spPr>
      </p:sp>
      <p:sp>
        <p:nvSpPr>
          <p:cNvPr id="341" name="CustomShape 12"/>
          <p:cNvSpPr/>
          <p:nvPr/>
        </p:nvSpPr>
        <p:spPr>
          <a:xfrm>
            <a:off x="3609000" y="5545440"/>
            <a:ext cx="345960" cy="345960"/>
          </a:xfrm>
          <a:prstGeom prst="ellipse">
            <a:avLst/>
          </a:prstGeom>
          <a:solidFill>
            <a:srgbClr val="ffffff"/>
          </a:solidFill>
          <a:ln w="12600">
            <a:noFill/>
          </a:ln>
        </p:spPr>
      </p:sp>
      <p:sp>
        <p:nvSpPr>
          <p:cNvPr id="342" name="CustomShape 13"/>
          <p:cNvSpPr/>
          <p:nvPr/>
        </p:nvSpPr>
        <p:spPr>
          <a:xfrm>
            <a:off x="5917320" y="3499920"/>
            <a:ext cx="345960" cy="345960"/>
          </a:xfrm>
          <a:prstGeom prst="ellipse">
            <a:avLst/>
          </a:prstGeom>
          <a:solidFill>
            <a:srgbClr val="ffffff"/>
          </a:solidFill>
          <a:ln w="12600">
            <a:noFill/>
          </a:ln>
        </p:spPr>
      </p:sp>
      <p:sp>
        <p:nvSpPr>
          <p:cNvPr id="343" name="CustomShape 14"/>
          <p:cNvSpPr/>
          <p:nvPr/>
        </p:nvSpPr>
        <p:spPr>
          <a:xfrm>
            <a:off x="6953040" y="3123720"/>
            <a:ext cx="345960" cy="345960"/>
          </a:xfrm>
          <a:prstGeom prst="ellipse">
            <a:avLst/>
          </a:prstGeom>
          <a:solidFill>
            <a:srgbClr val="ffffff"/>
          </a:solidFill>
          <a:ln w="12600">
            <a:noFill/>
          </a:ln>
        </p:spPr>
      </p:sp>
      <p:sp>
        <p:nvSpPr>
          <p:cNvPr id="344" name="CustomShape 15"/>
          <p:cNvSpPr/>
          <p:nvPr/>
        </p:nvSpPr>
        <p:spPr>
          <a:xfrm>
            <a:off x="4197960" y="3389040"/>
            <a:ext cx="42120" cy="42120"/>
          </a:xfrm>
          <a:prstGeom prst="ellipse">
            <a:avLst/>
          </a:prstGeom>
          <a:solidFill>
            <a:srgbClr val="282828"/>
          </a:solidFill>
          <a:ln w="12600">
            <a:noFill/>
          </a:ln>
        </p:spPr>
      </p:sp>
      <p:sp>
        <p:nvSpPr>
          <p:cNvPr id="345" name="CustomShape 16"/>
          <p:cNvSpPr/>
          <p:nvPr/>
        </p:nvSpPr>
        <p:spPr>
          <a:xfrm>
            <a:off x="2635920" y="5877720"/>
            <a:ext cx="42120" cy="42120"/>
          </a:xfrm>
          <a:prstGeom prst="ellipse">
            <a:avLst/>
          </a:prstGeom>
          <a:solidFill>
            <a:srgbClr val="282828"/>
          </a:solidFill>
          <a:ln w="12600">
            <a:noFill/>
          </a:ln>
        </p:spPr>
      </p:sp>
      <p:sp>
        <p:nvSpPr>
          <p:cNvPr id="346" name="CustomShape 17"/>
          <p:cNvSpPr/>
          <p:nvPr/>
        </p:nvSpPr>
        <p:spPr>
          <a:xfrm>
            <a:off x="9792000" y="2799000"/>
            <a:ext cx="42120" cy="42120"/>
          </a:xfrm>
          <a:prstGeom prst="ellipse">
            <a:avLst/>
          </a:prstGeom>
          <a:solidFill>
            <a:srgbClr val="282828"/>
          </a:solidFill>
          <a:ln w="12600">
            <a:noFill/>
          </a:ln>
        </p:spPr>
      </p:sp>
      <p:sp>
        <p:nvSpPr>
          <p:cNvPr id="347" name="CustomShape 18"/>
          <p:cNvSpPr/>
          <p:nvPr/>
        </p:nvSpPr>
        <p:spPr>
          <a:xfrm>
            <a:off x="3677400" y="5613480"/>
            <a:ext cx="239760" cy="22860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1</a:t>
            </a:r>
            <a:endParaRPr/>
          </a:p>
        </p:txBody>
      </p:sp>
      <p:sp>
        <p:nvSpPr>
          <p:cNvPr id="348" name="CustomShape 19"/>
          <p:cNvSpPr/>
          <p:nvPr/>
        </p:nvSpPr>
        <p:spPr>
          <a:xfrm>
            <a:off x="5917320" y="3558600"/>
            <a:ext cx="345960" cy="22860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2</a:t>
            </a:r>
            <a:endParaRPr/>
          </a:p>
        </p:txBody>
      </p:sp>
      <p:sp>
        <p:nvSpPr>
          <p:cNvPr id="349" name="CustomShape 20"/>
          <p:cNvSpPr/>
          <p:nvPr/>
        </p:nvSpPr>
        <p:spPr>
          <a:xfrm>
            <a:off x="6288480" y="2164680"/>
            <a:ext cx="1703160" cy="2350800"/>
          </a:xfrm>
          <a:prstGeom prst="rect">
            <a:avLst/>
          </a:prstGeom>
          <a:solidFill>
            <a:srgbClr val="2f3035"/>
          </a:solidFill>
          <a:ln w="12600">
            <a:noFill/>
          </a:ln>
        </p:spPr>
      </p:sp>
      <p:sp>
        <p:nvSpPr>
          <p:cNvPr id="350" name="CustomShape 21"/>
          <p:cNvSpPr/>
          <p:nvPr/>
        </p:nvSpPr>
        <p:spPr>
          <a:xfrm>
            <a:off x="7324200" y="2473920"/>
            <a:ext cx="345960" cy="345960"/>
          </a:xfrm>
          <a:prstGeom prst="ellipse">
            <a:avLst/>
          </a:prstGeom>
          <a:solidFill>
            <a:srgbClr val="ffffff"/>
          </a:solidFill>
          <a:ln w="12600">
            <a:noFill/>
          </a:ln>
        </p:spPr>
      </p:sp>
      <p:sp>
        <p:nvSpPr>
          <p:cNvPr id="351" name="CustomShape 22"/>
          <p:cNvSpPr/>
          <p:nvPr/>
        </p:nvSpPr>
        <p:spPr>
          <a:xfrm>
            <a:off x="7333560" y="2532600"/>
            <a:ext cx="327240" cy="22860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3</a:t>
            </a:r>
            <a:endParaRPr/>
          </a:p>
        </p:txBody>
      </p:sp>
    </p:spTree>
  </p:cSld>
  <p:transition spd="slow">
    <p:push dir="l"/>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52" name="Picture 1" descr=""/>
          <p:cNvPicPr/>
          <p:nvPr/>
        </p:nvPicPr>
        <p:blipFill>
          <a:blip r:embed="rId1"/>
          <a:stretch>
            <a:fillRect/>
          </a:stretch>
        </p:blipFill>
        <p:spPr>
          <a:xfrm>
            <a:off x="0" y="826200"/>
            <a:ext cx="9852480" cy="6945480"/>
          </a:xfrm>
          <a:prstGeom prst="rect">
            <a:avLst/>
          </a:prstGeom>
          <a:ln>
            <a:noFill/>
          </a:ln>
        </p:spPr>
      </p:pic>
      <p:sp>
        <p:nvSpPr>
          <p:cNvPr id="353" name="CustomShape 1"/>
          <p:cNvSpPr/>
          <p:nvPr/>
        </p:nvSpPr>
        <p:spPr>
          <a:xfrm>
            <a:off x="2393640" y="826200"/>
            <a:ext cx="5916600" cy="7603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Datos de Calidad</a:t>
            </a:r>
            <a:endParaRPr/>
          </a:p>
        </p:txBody>
      </p:sp>
    </p:spTree>
  </p:cSld>
  <p:transition spd="slow">
    <p:fade/>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54" name="CustomShape 1"/>
          <p:cNvSpPr/>
          <p:nvPr/>
        </p:nvSpPr>
        <p:spPr>
          <a:xfrm>
            <a:off x="1851480" y="0"/>
            <a:ext cx="6756840" cy="735840"/>
          </a:xfrm>
          <a:prstGeom prst="rect">
            <a:avLst/>
          </a:prstGeom>
          <a:noFill/>
          <a:ln>
            <a:noFill/>
          </a:ln>
        </p:spPr>
        <p:txBody>
          <a:bodyPr lIns="0" rIns="0" tIns="0" bIns="0" anchor="ctr"/>
          <a:p>
            <a:pPr>
              <a:lnSpc>
                <a:spcPct val="85000"/>
              </a:lnSpc>
            </a:pPr>
            <a:r>
              <a:rPr lang="en-US" sz="4400">
                <a:solidFill>
                  <a:srgbClr val="318cca"/>
                </a:solidFill>
                <a:latin typeface="Open Sans"/>
              </a:rPr>
              <a:t>Principales beneficios de BI</a:t>
            </a:r>
            <a:endParaRPr/>
          </a:p>
        </p:txBody>
      </p:sp>
      <p:pic>
        <p:nvPicPr>
          <p:cNvPr id="355" name="Picture 3" descr=""/>
          <p:cNvPicPr/>
          <p:nvPr/>
        </p:nvPicPr>
        <p:blipFill>
          <a:blip r:embed="rId1"/>
          <a:stretch>
            <a:fillRect/>
          </a:stretch>
        </p:blipFill>
        <p:spPr>
          <a:xfrm>
            <a:off x="959760" y="736560"/>
            <a:ext cx="8540640" cy="7035120"/>
          </a:xfrm>
          <a:prstGeom prst="rect">
            <a:avLst/>
          </a:prstGeom>
          <a:ln>
            <a:noFill/>
          </a:ln>
        </p:spPr>
      </p:pic>
    </p:spTree>
  </p:cSld>
  <p:transition spd="slow">
    <p:fade/>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6" name="CustomShape 1"/>
          <p:cNvSpPr/>
          <p:nvPr/>
        </p:nvSpPr>
        <p:spPr>
          <a:xfrm>
            <a:off x="1759680" y="7185240"/>
            <a:ext cx="1380600" cy="590040"/>
          </a:xfrm>
          <a:prstGeom prst="rect">
            <a:avLst/>
          </a:prstGeom>
          <a:noFill/>
          <a:ln>
            <a:noFill/>
          </a:ln>
        </p:spPr>
        <p:txBody>
          <a:bodyPr lIns="90000" rIns="90000" tIns="45000" bIns="45000" anchor="ctr"/>
          <a:p>
            <a:pPr algn="ctr">
              <a:lnSpc>
                <a:spcPct val="100000"/>
              </a:lnSpc>
            </a:pPr>
            <a:r>
              <a:rPr b="1" lang="en-US" sz="1200">
                <a:solidFill>
                  <a:srgbClr val="000000"/>
                </a:solidFill>
                <a:latin typeface="Arvo"/>
              </a:rPr>
              <a:t>Donal Rumsfeld</a:t>
            </a:r>
            <a:endParaRPr/>
          </a:p>
        </p:txBody>
      </p:sp>
      <p:sp>
        <p:nvSpPr>
          <p:cNvPr id="357" name="CustomShape 2"/>
          <p:cNvSpPr/>
          <p:nvPr/>
        </p:nvSpPr>
        <p:spPr>
          <a:xfrm>
            <a:off x="279000" y="2457000"/>
            <a:ext cx="2960640" cy="2770560"/>
          </a:xfrm>
          <a:prstGeom prst="rect">
            <a:avLst/>
          </a:prstGeom>
          <a:noFill/>
          <a:ln>
            <a:noFill/>
          </a:ln>
        </p:spPr>
        <p:txBody>
          <a:bodyPr lIns="90000" rIns="90000" tIns="45000" bIns="45000"/>
          <a:p>
            <a:pPr>
              <a:lnSpc>
                <a:spcPct val="100000"/>
              </a:lnSpc>
            </a:pPr>
            <a:r>
              <a:rPr lang="en-US" sz="4400">
                <a:solidFill>
                  <a:srgbClr val="000000"/>
                </a:solidFill>
                <a:latin typeface="Arvo"/>
                <a:ea typeface="Arvo"/>
              </a:rPr>
              <a:t>Knowns &amp; </a:t>
            </a:r>
            <a:endParaRPr/>
          </a:p>
          <a:p>
            <a:pPr>
              <a:lnSpc>
                <a:spcPct val="100000"/>
              </a:lnSpc>
            </a:pPr>
            <a:r>
              <a:rPr lang="en-US" sz="4400">
                <a:solidFill>
                  <a:srgbClr val="000000"/>
                </a:solidFill>
                <a:latin typeface="Arvo"/>
                <a:ea typeface="Arvo"/>
              </a:rPr>
              <a:t>Unknowns</a:t>
            </a:r>
            <a:endParaRPr/>
          </a:p>
        </p:txBody>
      </p:sp>
      <p:sp>
        <p:nvSpPr>
          <p:cNvPr id="358" name="CustomShape 3"/>
          <p:cNvSpPr/>
          <p:nvPr/>
        </p:nvSpPr>
        <p:spPr>
          <a:xfrm>
            <a:off x="4150800" y="1603440"/>
            <a:ext cx="1224000" cy="125748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59" name="CustomShape 4"/>
          <p:cNvSpPr/>
          <p:nvPr/>
        </p:nvSpPr>
        <p:spPr>
          <a:xfrm>
            <a:off x="5075640" y="2217240"/>
            <a:ext cx="3708360" cy="136908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sabemos</a:t>
            </a:r>
            <a:endParaRPr/>
          </a:p>
        </p:txBody>
      </p:sp>
      <p:sp>
        <p:nvSpPr>
          <p:cNvPr id="360" name="CustomShape 5"/>
          <p:cNvSpPr/>
          <p:nvPr/>
        </p:nvSpPr>
        <p:spPr>
          <a:xfrm>
            <a:off x="4958640" y="1789200"/>
            <a:ext cx="2673720" cy="94248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Knowns</a:t>
            </a:r>
            <a:endParaRPr/>
          </a:p>
        </p:txBody>
      </p:sp>
      <p:sp>
        <p:nvSpPr>
          <p:cNvPr id="361" name="CustomShape 6"/>
          <p:cNvSpPr/>
          <p:nvPr/>
        </p:nvSpPr>
        <p:spPr>
          <a:xfrm>
            <a:off x="4208400" y="3243240"/>
            <a:ext cx="1224000" cy="125748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62" name="CustomShape 7"/>
          <p:cNvSpPr/>
          <p:nvPr/>
        </p:nvSpPr>
        <p:spPr>
          <a:xfrm>
            <a:off x="5075640" y="3812040"/>
            <a:ext cx="3708360" cy="136908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no sabemos</a:t>
            </a:r>
            <a:endParaRPr/>
          </a:p>
        </p:txBody>
      </p:sp>
      <p:sp>
        <p:nvSpPr>
          <p:cNvPr id="363" name="CustomShape 8"/>
          <p:cNvSpPr/>
          <p:nvPr/>
        </p:nvSpPr>
        <p:spPr>
          <a:xfrm>
            <a:off x="4958640" y="3366000"/>
            <a:ext cx="3000600" cy="94248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unknowns</a:t>
            </a:r>
            <a:endParaRPr/>
          </a:p>
        </p:txBody>
      </p:sp>
      <p:sp>
        <p:nvSpPr>
          <p:cNvPr id="364" name="CustomShape 9"/>
          <p:cNvSpPr/>
          <p:nvPr/>
        </p:nvSpPr>
        <p:spPr>
          <a:xfrm>
            <a:off x="4208400" y="4768920"/>
            <a:ext cx="1224000" cy="125748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65" name="CustomShape 10"/>
          <p:cNvSpPr/>
          <p:nvPr/>
        </p:nvSpPr>
        <p:spPr>
          <a:xfrm>
            <a:off x="5075640" y="5377320"/>
            <a:ext cx="3708360" cy="136980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no sabemos que no sabemos</a:t>
            </a:r>
            <a:endParaRPr/>
          </a:p>
        </p:txBody>
      </p:sp>
      <p:sp>
        <p:nvSpPr>
          <p:cNvPr id="366" name="CustomShape 11"/>
          <p:cNvSpPr/>
          <p:nvPr/>
        </p:nvSpPr>
        <p:spPr>
          <a:xfrm>
            <a:off x="4958640" y="4931280"/>
            <a:ext cx="3366360" cy="94248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Unknown unknowns</a:t>
            </a:r>
            <a:endParaRPr/>
          </a:p>
        </p:txBody>
      </p:sp>
    </p:spTree>
  </p:cSld>
  <p:transition spd="slow">
    <p:fad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